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57"/>
  </p:notesMasterIdLst>
  <p:sldIdLst>
    <p:sldId id="256" r:id="rId5"/>
    <p:sldId id="589" r:id="rId6"/>
    <p:sldId id="590" r:id="rId7"/>
    <p:sldId id="425" r:id="rId8"/>
    <p:sldId id="382" r:id="rId9"/>
    <p:sldId id="434" r:id="rId10"/>
    <p:sldId id="497" r:id="rId11"/>
    <p:sldId id="510" r:id="rId12"/>
    <p:sldId id="577" r:id="rId13"/>
    <p:sldId id="545" r:id="rId14"/>
    <p:sldId id="546" r:id="rId15"/>
    <p:sldId id="547" r:id="rId16"/>
    <p:sldId id="548" r:id="rId17"/>
    <p:sldId id="549" r:id="rId18"/>
    <p:sldId id="566" r:id="rId19"/>
    <p:sldId id="563" r:id="rId20"/>
    <p:sldId id="578" r:id="rId21"/>
    <p:sldId id="565" r:id="rId22"/>
    <p:sldId id="579" r:id="rId23"/>
    <p:sldId id="516" r:id="rId24"/>
    <p:sldId id="517" r:id="rId25"/>
    <p:sldId id="558" r:id="rId26"/>
    <p:sldId id="519" r:id="rId27"/>
    <p:sldId id="525" r:id="rId28"/>
    <p:sldId id="526" r:id="rId29"/>
    <p:sldId id="527" r:id="rId30"/>
    <p:sldId id="528" r:id="rId31"/>
    <p:sldId id="541" r:id="rId32"/>
    <p:sldId id="542" r:id="rId33"/>
    <p:sldId id="529" r:id="rId34"/>
    <p:sldId id="530" r:id="rId35"/>
    <p:sldId id="576" r:id="rId36"/>
    <p:sldId id="555" r:id="rId37"/>
    <p:sldId id="543" r:id="rId38"/>
    <p:sldId id="534" r:id="rId39"/>
    <p:sldId id="537" r:id="rId40"/>
    <p:sldId id="538" r:id="rId41"/>
    <p:sldId id="540" r:id="rId42"/>
    <p:sldId id="474" r:id="rId43"/>
    <p:sldId id="475" r:id="rId44"/>
    <p:sldId id="476" r:id="rId45"/>
    <p:sldId id="480" r:id="rId46"/>
    <p:sldId id="486" r:id="rId47"/>
    <p:sldId id="487" r:id="rId48"/>
    <p:sldId id="585" r:id="rId49"/>
    <p:sldId id="580" r:id="rId50"/>
    <p:sldId id="581" r:id="rId51"/>
    <p:sldId id="586" r:id="rId52"/>
    <p:sldId id="582" r:id="rId53"/>
    <p:sldId id="583" r:id="rId54"/>
    <p:sldId id="584" r:id="rId55"/>
    <p:sldId id="427" r:id="rId56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EFF"/>
    <a:srgbClr val="D99F41"/>
    <a:srgbClr val="00B050"/>
    <a:srgbClr val="000000"/>
    <a:srgbClr val="CCFF99"/>
    <a:srgbClr val="E2E9FE"/>
    <a:srgbClr val="99CCFF"/>
    <a:srgbClr val="E8EDFE"/>
    <a:srgbClr val="99CC00"/>
    <a:srgbClr val="EC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Objects="1">
      <p:cViewPr varScale="1">
        <p:scale>
          <a:sx n="118" d="100"/>
          <a:sy n="118" d="100"/>
        </p:scale>
        <p:origin x="243" y="72"/>
      </p:cViewPr>
      <p:guideLst>
        <p:guide orient="horz" pos="2157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0" Type="http://schemas.openxmlformats.org/officeDocument/2006/relationships/tableStyles" Target="tableStyles.xml"/><Relationship Id="rId6" Type="http://schemas.openxmlformats.org/officeDocument/2006/relationships/slide" Target="slides/slide2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notesMaster" Target="notesMasters/notesMaster1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2.emf"/><Relationship Id="rId1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3.emf"/><Relationship Id="rId1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4.emf"/><Relationship Id="rId1" Type="http://schemas.openxmlformats.org/officeDocument/2006/relationships/image" Target="../media/image50.wmf"/></Relationships>
</file>

<file path=ppt/drawings/_rels/vmlDrawing14.vml.rels><?xml version="1.0" encoding="UTF-8" standalone="yes"?>
<Relationships xmlns="http://schemas.openxmlformats.org/package/2006/relationships"><Relationship Id="rId4" Type="http://schemas.openxmlformats.org/officeDocument/2006/relationships/image" Target="../media/image6.wmf"/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9.vml.rels><?xml version="1.0" encoding="UTF-8" standalone="yes"?>
<Relationships xmlns="http://schemas.openxmlformats.org/package/2006/relationships"><Relationship Id="rId4" Type="http://schemas.openxmlformats.org/officeDocument/2006/relationships/image" Target="../media/image66.wmf"/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21.vml.rels><?xml version="1.0" encoding="UTF-8" standalone="yes"?>
<Relationships xmlns="http://schemas.openxmlformats.org/package/2006/relationships"><Relationship Id="rId4" Type="http://schemas.openxmlformats.org/officeDocument/2006/relationships/image" Target="../media/image71.wmf"/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.wmf"/></Relationships>
</file>

<file path=ppt/drawings/_rels/vmlDrawing22.vml.rels><?xml version="1.0" encoding="UTF-8" standalone="yes"?>
<Relationships xmlns="http://schemas.openxmlformats.org/package/2006/relationships"><Relationship Id="rId5" Type="http://schemas.openxmlformats.org/officeDocument/2006/relationships/image" Target="../media/image48.wmf"/><Relationship Id="rId4" Type="http://schemas.openxmlformats.org/officeDocument/2006/relationships/image" Target="../media/image74.emf"/><Relationship Id="rId3" Type="http://schemas.openxmlformats.org/officeDocument/2006/relationships/image" Target="../media/image73.wmf"/><Relationship Id="rId2" Type="http://schemas.openxmlformats.org/officeDocument/2006/relationships/image" Target="../media/image6.wmf"/><Relationship Id="rId1" Type="http://schemas.openxmlformats.org/officeDocument/2006/relationships/image" Target="../media/image72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wmf"/><Relationship Id="rId1" Type="http://schemas.openxmlformats.org/officeDocument/2006/relationships/image" Target="../media/image6.wmf"/></Relationships>
</file>

<file path=ppt/drawings/_rels/vmlDrawing24.vml.rels><?xml version="1.0" encoding="UTF-8" standalone="yes"?>
<Relationships xmlns="http://schemas.openxmlformats.org/package/2006/relationships"><Relationship Id="rId4" Type="http://schemas.openxmlformats.org/officeDocument/2006/relationships/image" Target="../media/image50.wmf"/><Relationship Id="rId3" Type="http://schemas.openxmlformats.org/officeDocument/2006/relationships/image" Target="../media/image6.wmf"/><Relationship Id="rId2" Type="http://schemas.openxmlformats.org/officeDocument/2006/relationships/image" Target="../media/image79.wmf"/><Relationship Id="rId1" Type="http://schemas.openxmlformats.org/officeDocument/2006/relationships/image" Target="../media/image4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9.wmf"/><Relationship Id="rId1" Type="http://schemas.openxmlformats.org/officeDocument/2006/relationships/image" Target="../media/image4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9.wmf"/><Relationship Id="rId1" Type="http://schemas.openxmlformats.org/officeDocument/2006/relationships/image" Target="../media/image4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6.wmf"/><Relationship Id="rId1" Type="http://schemas.openxmlformats.org/officeDocument/2006/relationships/image" Target="../media/image8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6.wmf"/><Relationship Id="rId1" Type="http://schemas.openxmlformats.org/officeDocument/2006/relationships/image" Target="../media/image3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7.wmf"/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9.e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73680" cy="434340"/>
          </a:xfrm>
          <a:prstGeom prst="rect">
            <a:avLst/>
          </a:prstGeom>
        </p:spPr>
        <p:txBody>
          <a:bodyPr vert="horz" lIns="77756" tIns="38879" rIns="77756" bIns="38879" rtlCol="0"/>
          <a:lstStyle>
            <a:lvl1pPr algn="l">
              <a:defRPr sz="10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625639" y="1"/>
            <a:ext cx="2773680" cy="434340"/>
          </a:xfrm>
          <a:prstGeom prst="rect">
            <a:avLst/>
          </a:prstGeom>
        </p:spPr>
        <p:txBody>
          <a:bodyPr vert="horz" lIns="77756" tIns="38879" rIns="77756" bIns="38879" rtlCol="0"/>
          <a:lstStyle>
            <a:lvl1pPr algn="r">
              <a:defRPr sz="1000"/>
            </a:lvl1pPr>
          </a:lstStyle>
          <a:p>
            <a:fld id="{B7E332EB-DACE-4F9C-808A-92B2F81CE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52463"/>
            <a:ext cx="4340225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7756" tIns="38879" rIns="77756" bIns="3887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40080" y="4126231"/>
            <a:ext cx="5120640" cy="3909060"/>
          </a:xfrm>
          <a:prstGeom prst="rect">
            <a:avLst/>
          </a:prstGeom>
        </p:spPr>
        <p:txBody>
          <a:bodyPr vert="horz" lIns="77756" tIns="38879" rIns="77756" bIns="38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250955"/>
            <a:ext cx="2773680" cy="434340"/>
          </a:xfrm>
          <a:prstGeom prst="rect">
            <a:avLst/>
          </a:prstGeom>
        </p:spPr>
        <p:txBody>
          <a:bodyPr vert="horz" lIns="77756" tIns="38879" rIns="77756" bIns="38879" rtlCol="0" anchor="b"/>
          <a:lstStyle>
            <a:lvl1pPr algn="l">
              <a:defRPr sz="10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625639" y="8250955"/>
            <a:ext cx="2773680" cy="434340"/>
          </a:xfrm>
          <a:prstGeom prst="rect">
            <a:avLst/>
          </a:prstGeom>
        </p:spPr>
        <p:txBody>
          <a:bodyPr vert="horz" lIns="77756" tIns="38879" rIns="77756" bIns="38879" rtlCol="0" anchor="b"/>
          <a:lstStyle>
            <a:lvl1pPr algn="r">
              <a:defRPr sz="1000"/>
            </a:lvl1pPr>
          </a:lstStyle>
          <a:p>
            <a:fld id="{C8E64F84-FDD0-44FD-9BAC-A6FDA0782F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Freeform 31"/>
          <p:cNvSpPr/>
          <p:nvPr/>
        </p:nvSpPr>
        <p:spPr bwMode="gray">
          <a:xfrm>
            <a:off x="0" y="3481388"/>
            <a:ext cx="9155113" cy="3376612"/>
          </a:xfrm>
          <a:custGeom>
            <a:avLst/>
            <a:gdLst/>
            <a:ahLst/>
            <a:cxnLst>
              <a:cxn ang="0">
                <a:pos x="0" y="1760"/>
              </a:cxn>
              <a:cxn ang="0">
                <a:pos x="5767" y="0"/>
              </a:cxn>
              <a:cxn ang="0">
                <a:pos x="5760" y="2127"/>
              </a:cxn>
              <a:cxn ang="0">
                <a:pos x="0" y="2127"/>
              </a:cxn>
              <a:cxn ang="0">
                <a:pos x="0" y="1760"/>
              </a:cxn>
            </a:cxnLst>
            <a:rect l="0" t="0" r="r" b="b"/>
            <a:pathLst>
              <a:path w="5767" h="2127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104" name="AutoShape 32" descr="06"/>
          <p:cNvSpPr>
            <a:spLocks noChangeArrowheads="1"/>
          </p:cNvSpPr>
          <p:nvPr/>
        </p:nvSpPr>
        <p:spPr bwMode="gray">
          <a:xfrm rot="-1015610">
            <a:off x="-141288" y="5310188"/>
            <a:ext cx="2541588" cy="573087"/>
          </a:xfrm>
          <a:prstGeom prst="parallelogram">
            <a:avLst>
              <a:gd name="adj" fmla="val 30059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05" name="AutoShape 33" descr="05"/>
          <p:cNvSpPr>
            <a:spLocks noChangeArrowheads="1"/>
          </p:cNvSpPr>
          <p:nvPr/>
        </p:nvSpPr>
        <p:spPr bwMode="gray">
          <a:xfrm rot="-1015610">
            <a:off x="2154238" y="4610100"/>
            <a:ext cx="2546350" cy="573088"/>
          </a:xfrm>
          <a:prstGeom prst="parallelogram">
            <a:avLst>
              <a:gd name="adj" fmla="val 30115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06" name="AutoShape 34" descr="03"/>
          <p:cNvSpPr>
            <a:spLocks noChangeArrowheads="1"/>
          </p:cNvSpPr>
          <p:nvPr/>
        </p:nvSpPr>
        <p:spPr bwMode="gray">
          <a:xfrm rot="-1015610">
            <a:off x="4448175" y="3908425"/>
            <a:ext cx="2552700" cy="573088"/>
          </a:xfrm>
          <a:prstGeom prst="parallelogram">
            <a:avLst>
              <a:gd name="adj" fmla="val 3019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07" name="AutoShape 35" descr="02"/>
          <p:cNvSpPr>
            <a:spLocks noChangeArrowheads="1"/>
          </p:cNvSpPr>
          <p:nvPr/>
        </p:nvSpPr>
        <p:spPr bwMode="gray">
          <a:xfrm rot="-1015610">
            <a:off x="6751638" y="3206750"/>
            <a:ext cx="2533650" cy="573088"/>
          </a:xfrm>
          <a:prstGeom prst="parallelogram">
            <a:avLst>
              <a:gd name="adj" fmla="val 29965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fld id="{7AC1C0E4-FF25-4A66-98DC-A7F4F0BD0423}" type="slidenum">
              <a:rPr lang="en-US" altLang="zh-CN"/>
            </a:fld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57200" y="2133600"/>
            <a:ext cx="5475288" cy="3810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/>
            </a:lvl1pPr>
          </a:lstStyle>
          <a:p>
            <a:r>
              <a:rPr lang="en-US" altLang="zh-CN"/>
              <a:t>Click to edit Master subtitle style</a:t>
            </a:r>
            <a:endParaRPr lang="en-US" altLang="zh-CN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077200" cy="682625"/>
          </a:xfrm>
        </p:spPr>
        <p:txBody>
          <a:bodyPr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254A2-39A2-4F9A-A04B-11D9ADF0D8C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0350" y="228600"/>
            <a:ext cx="2076450" cy="6019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76950" cy="6019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06B7D-77F0-4FD2-91AA-6DEC42E0F3F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05800" cy="4953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810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08B932E0-6805-4073-8619-44671BF1D07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形状 3102"/>
          <p:cNvSpPr/>
          <p:nvPr/>
        </p:nvSpPr>
        <p:spPr>
          <a:xfrm>
            <a:off x="0" y="3481705"/>
            <a:ext cx="9156065" cy="3376930"/>
          </a:xfrm>
          <a:custGeom>
            <a:avLst/>
            <a:gdLst>
              <a:gd name="TX0" fmla="*/ 0 w 5768"/>
              <a:gd name="TY0" fmla="*/ 1760 h 2128"/>
              <a:gd name="TX1" fmla="*/ 5767 w 5768"/>
              <a:gd name="TY1" fmla="*/ 0 h 2128"/>
              <a:gd name="TX2" fmla="*/ 5760 w 5768"/>
              <a:gd name="TY2" fmla="*/ 2127 h 2128"/>
              <a:gd name="TX3" fmla="*/ 0 w 5768"/>
              <a:gd name="TY3" fmla="*/ 2127 h 2128"/>
              <a:gd name="TX4" fmla="*/ 0 w 5768"/>
              <a:gd name="TY4" fmla="*/ 1760 h 2128"/>
            </a:gdLst>
            <a:ahLst/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</a:cxnLst>
            <a:rect l="l" t="t" r="r" b="b"/>
            <a:pathLst>
              <a:path w="5768" h="2128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4" name="形状 3103"/>
          <p:cNvSpPr/>
          <p:nvPr/>
        </p:nvSpPr>
        <p:spPr>
          <a:xfrm rot="20640000">
            <a:off x="-141605" y="5310505"/>
            <a:ext cx="2542540" cy="573405"/>
          </a:xfrm>
          <a:prstGeom prst="parallelogram">
            <a:avLst>
              <a:gd name="adj" fmla="val 30059"/>
            </a:avLst>
          </a:prstGeom>
          <a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5" name="形状 3104"/>
          <p:cNvSpPr/>
          <p:nvPr/>
        </p:nvSpPr>
        <p:spPr>
          <a:xfrm rot="20640000">
            <a:off x="2154555" y="4610100"/>
            <a:ext cx="2546985" cy="574040"/>
          </a:xfrm>
          <a:prstGeom prst="parallelogram">
            <a:avLst>
              <a:gd name="adj" fmla="val 30115"/>
            </a:avLst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6" name="形状 3105"/>
          <p:cNvSpPr/>
          <p:nvPr/>
        </p:nvSpPr>
        <p:spPr>
          <a:xfrm rot="20640000">
            <a:off x="4448175" y="3908425"/>
            <a:ext cx="2553335" cy="574040"/>
          </a:xfrm>
          <a:prstGeom prst="parallelogram">
            <a:avLst>
              <a:gd name="adj" fmla="val 30190"/>
            </a:avLst>
          </a:prstGeom>
          <a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7" name="形状 3106"/>
          <p:cNvSpPr/>
          <p:nvPr/>
        </p:nvSpPr>
        <p:spPr>
          <a:xfrm rot="20640000">
            <a:off x="6751955" y="3206750"/>
            <a:ext cx="2534285" cy="574040"/>
          </a:xfrm>
          <a:prstGeom prst="parallelogram">
            <a:avLst>
              <a:gd name="adj" fmla="val 29965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6" name="日期占位符 3075"/>
          <p:cNvSpPr txBox="1">
            <a:spLocks noGrp="1"/>
          </p:cNvSpPr>
          <p:nvPr>
            <p:ph type="dt"/>
          </p:nvPr>
        </p:nvSpPr>
        <p:spPr>
          <a:xfrm>
            <a:off x="457200" y="6477000"/>
            <a:ext cx="2134235" cy="2451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077" name="页脚占位符 3076"/>
          <p:cNvSpPr txBox="1">
            <a:spLocks noGrp="1"/>
          </p:cNvSpPr>
          <p:nvPr>
            <p:ph type="ftr"/>
          </p:nvPr>
        </p:nvSpPr>
        <p:spPr>
          <a:xfrm>
            <a:off x="3124200" y="6477000"/>
            <a:ext cx="2896235" cy="2451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078" name="幻灯片编号占位符 3077"/>
          <p:cNvSpPr txBox="1">
            <a:spLocks noGrp="1"/>
          </p:cNvSpPr>
          <p:nvPr>
            <p:ph type="sldNum"/>
          </p:nvPr>
        </p:nvSpPr>
        <p:spPr>
          <a:xfrm>
            <a:off x="6553200" y="6477000"/>
            <a:ext cx="2134235" cy="2451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5" name="副标题 3074"/>
          <p:cNvSpPr txBox="1">
            <a:spLocks noGrp="1"/>
          </p:cNvSpPr>
          <p:nvPr>
            <p:ph type="subTitle"/>
          </p:nvPr>
        </p:nvSpPr>
        <p:spPr>
          <a:xfrm>
            <a:off x="457200" y="2133600"/>
            <a:ext cx="5476240" cy="381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Click to edit Master subtitle style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4" name="文本占位符 3073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077835" cy="68326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1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Click to edit Master title style</a:t>
            </a:r>
            <a:endParaRPr lang="ko-KR" altLang="en-US" sz="4400" b="1" strike="noStrike" cap="none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 noGrp="1"/>
          </p:cNvSpPr>
          <p:nvPr>
            <p:ph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722630" y="4406900"/>
            <a:ext cx="7773035" cy="13627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strike="noStrike" cap="all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4000" b="1" strike="noStrike" cap="all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 2"/>
          <p:cNvSpPr txBox="1">
            <a:spLocks noGrp="1"/>
          </p:cNvSpPr>
          <p:nvPr>
            <p:ph type="body"/>
          </p:nvPr>
        </p:nvSpPr>
        <p:spPr>
          <a:xfrm>
            <a:off x="722630" y="2907030"/>
            <a:ext cx="7773035" cy="150050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 noGrp="1"/>
          </p:cNvSpPr>
          <p:nvPr>
            <p:ph/>
          </p:nvPr>
        </p:nvSpPr>
        <p:spPr>
          <a:xfrm>
            <a:off x="381000" y="1295400"/>
            <a:ext cx="40773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内容占位符 3"/>
          <p:cNvSpPr txBox="1">
            <a:spLocks noGrp="1"/>
          </p:cNvSpPr>
          <p:nvPr>
            <p:ph/>
          </p:nvPr>
        </p:nvSpPr>
        <p:spPr>
          <a:xfrm>
            <a:off x="4610100" y="1295400"/>
            <a:ext cx="40773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日期占位符 4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页脚占位符 5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7" name="幻灯片编号占位符 6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 2"/>
          <p:cNvSpPr txBox="1">
            <a:spLocks noGrp="1"/>
          </p:cNvSpPr>
          <p:nvPr>
            <p:ph type="body"/>
          </p:nvPr>
        </p:nvSpPr>
        <p:spPr>
          <a:xfrm>
            <a:off x="457200" y="1535430"/>
            <a:ext cx="4041140" cy="6400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内容占位符 3"/>
          <p:cNvSpPr txBox="1">
            <a:spLocks noGrp="1"/>
          </p:cNvSpPr>
          <p:nvPr>
            <p:ph/>
          </p:nvPr>
        </p:nvSpPr>
        <p:spPr>
          <a:xfrm>
            <a:off x="457200" y="2174875"/>
            <a:ext cx="4041140" cy="395223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文本占位符 4"/>
          <p:cNvSpPr txBox="1">
            <a:spLocks noGrp="1"/>
          </p:cNvSpPr>
          <p:nvPr>
            <p:ph type="body"/>
          </p:nvPr>
        </p:nvSpPr>
        <p:spPr>
          <a:xfrm>
            <a:off x="4645025" y="1535430"/>
            <a:ext cx="4042410" cy="6400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内容占位符 5"/>
          <p:cNvSpPr txBox="1">
            <a:spLocks noGrp="1"/>
          </p:cNvSpPr>
          <p:nvPr>
            <p:ph/>
          </p:nvPr>
        </p:nvSpPr>
        <p:spPr>
          <a:xfrm>
            <a:off x="4645025" y="2174875"/>
            <a:ext cx="4042410" cy="395223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日期占位符 6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8" name="页脚占位符 7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9" name="幻灯片编号占位符 8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日期占位符 2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页脚占位符 3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幻灯片编号占位符 4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页脚占位符 2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幻灯片编号占位符 3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134BF-EAE6-404B-9BF2-5B9C4694C64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9265" cy="116268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20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 noGrp="1"/>
          </p:cNvSpPr>
          <p:nvPr>
            <p:ph/>
          </p:nvPr>
        </p:nvSpPr>
        <p:spPr>
          <a:xfrm>
            <a:off x="3575050" y="273050"/>
            <a:ext cx="5112385" cy="585406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文本占位符 3"/>
          <p:cNvSpPr txBox="1">
            <a:spLocks noGrp="1"/>
          </p:cNvSpPr>
          <p:nvPr>
            <p:ph type="body"/>
          </p:nvPr>
        </p:nvSpPr>
        <p:spPr>
          <a:xfrm>
            <a:off x="457200" y="1435100"/>
            <a:ext cx="3009265" cy="46920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日期占位符 4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页脚占位符 5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7" name="幻灯片编号占位符 6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1792605" y="4800600"/>
            <a:ext cx="5487035" cy="56769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20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图片占位符 2"/>
          <p:cNvSpPr txBox="1">
            <a:spLocks noGrp="1"/>
          </p:cNvSpPr>
          <p:nvPr>
            <p:ph type="pic"/>
          </p:nvPr>
        </p:nvSpPr>
        <p:spPr>
          <a:xfrm>
            <a:off x="1792605" y="612775"/>
            <a:ext cx="5487035" cy="41154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文本占位符 3"/>
          <p:cNvSpPr txBox="1">
            <a:spLocks noGrp="1"/>
          </p:cNvSpPr>
          <p:nvPr>
            <p:ph type="body"/>
          </p:nvPr>
        </p:nvSpPr>
        <p:spPr>
          <a:xfrm>
            <a:off x="1792605" y="5367655"/>
            <a:ext cx="5487035" cy="8051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日期占位符 4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页脚占位符 5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7" name="幻灯片编号占位符 6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（竖排） 2"/>
          <p:cNvSpPr txBox="1">
            <a:spLocks noGrp="1"/>
          </p:cNvSpPr>
          <p:nvPr>
            <p:ph type="body" orient="vert"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 txBox="1">
            <a:spLocks noGrp="1"/>
          </p:cNvSpPr>
          <p:nvPr>
            <p:ph type="title" orient="vert"/>
          </p:nvPr>
        </p:nvSpPr>
        <p:spPr>
          <a:xfrm>
            <a:off x="6610350" y="228600"/>
            <a:ext cx="2077085" cy="602043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（竖排） 2"/>
          <p:cNvSpPr txBox="1">
            <a:spLocks noGrp="1"/>
          </p:cNvSpPr>
          <p:nvPr>
            <p:ph type="body" orient="vert"/>
          </p:nvPr>
        </p:nvSpPr>
        <p:spPr>
          <a:xfrm>
            <a:off x="381000" y="228600"/>
            <a:ext cx="6077585" cy="602043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表格占位符 2"/>
          <p:cNvSpPr txBox="1">
            <a:spLocks noGrp="1"/>
          </p:cNvSpPr>
          <p:nvPr>
            <p:ph type="tbl"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形状 3102"/>
          <p:cNvSpPr/>
          <p:nvPr/>
        </p:nvSpPr>
        <p:spPr>
          <a:xfrm>
            <a:off x="0" y="3481705"/>
            <a:ext cx="9156065" cy="3376930"/>
          </a:xfrm>
          <a:custGeom>
            <a:avLst/>
            <a:gdLst>
              <a:gd name="TX0" fmla="*/ 0 w 5768"/>
              <a:gd name="TY0" fmla="*/ 1760 h 2128"/>
              <a:gd name="TX1" fmla="*/ 5767 w 5768"/>
              <a:gd name="TY1" fmla="*/ 0 h 2128"/>
              <a:gd name="TX2" fmla="*/ 5760 w 5768"/>
              <a:gd name="TY2" fmla="*/ 2127 h 2128"/>
              <a:gd name="TX3" fmla="*/ 0 w 5768"/>
              <a:gd name="TY3" fmla="*/ 2127 h 2128"/>
              <a:gd name="TX4" fmla="*/ 0 w 5768"/>
              <a:gd name="TY4" fmla="*/ 1760 h 2128"/>
            </a:gdLst>
            <a:ahLst/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</a:cxnLst>
            <a:rect l="l" t="t" r="r" b="b"/>
            <a:pathLst>
              <a:path w="5768" h="2128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4" name="形状 3103"/>
          <p:cNvSpPr/>
          <p:nvPr/>
        </p:nvSpPr>
        <p:spPr>
          <a:xfrm rot="20640000">
            <a:off x="-141605" y="5310505"/>
            <a:ext cx="2542540" cy="573405"/>
          </a:xfrm>
          <a:prstGeom prst="parallelogram">
            <a:avLst>
              <a:gd name="adj" fmla="val 30059"/>
            </a:avLst>
          </a:prstGeom>
          <a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5" name="形状 3104"/>
          <p:cNvSpPr/>
          <p:nvPr/>
        </p:nvSpPr>
        <p:spPr>
          <a:xfrm rot="20640000">
            <a:off x="2154555" y="4610100"/>
            <a:ext cx="2546985" cy="574040"/>
          </a:xfrm>
          <a:prstGeom prst="parallelogram">
            <a:avLst>
              <a:gd name="adj" fmla="val 30115"/>
            </a:avLst>
          </a:prstGeom>
          <a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6" name="形状 3105"/>
          <p:cNvSpPr/>
          <p:nvPr/>
        </p:nvSpPr>
        <p:spPr>
          <a:xfrm rot="20640000">
            <a:off x="4448175" y="3908425"/>
            <a:ext cx="2553335" cy="574040"/>
          </a:xfrm>
          <a:prstGeom prst="parallelogram">
            <a:avLst>
              <a:gd name="adj" fmla="val 30190"/>
            </a:avLst>
          </a:prstGeom>
          <a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07" name="形状 3106"/>
          <p:cNvSpPr/>
          <p:nvPr/>
        </p:nvSpPr>
        <p:spPr>
          <a:xfrm rot="20640000">
            <a:off x="6751955" y="3206750"/>
            <a:ext cx="2534285" cy="574040"/>
          </a:xfrm>
          <a:prstGeom prst="parallelogram">
            <a:avLst>
              <a:gd name="adj" fmla="val 29965"/>
            </a:avLst>
          </a:prstGeom>
          <a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txBody>
          <a:bodyPr vert="horz" wrap="non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6" name="日期占位符 3075"/>
          <p:cNvSpPr txBox="1">
            <a:spLocks noGrp="1"/>
          </p:cNvSpPr>
          <p:nvPr>
            <p:ph type="dt"/>
          </p:nvPr>
        </p:nvSpPr>
        <p:spPr>
          <a:xfrm>
            <a:off x="457200" y="6477000"/>
            <a:ext cx="2134235" cy="2451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077" name="页脚占位符 3076"/>
          <p:cNvSpPr txBox="1">
            <a:spLocks noGrp="1"/>
          </p:cNvSpPr>
          <p:nvPr>
            <p:ph type="ftr"/>
          </p:nvPr>
        </p:nvSpPr>
        <p:spPr>
          <a:xfrm>
            <a:off x="3124200" y="6477000"/>
            <a:ext cx="2896235" cy="2451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078" name="幻灯片编号占位符 3077"/>
          <p:cNvSpPr txBox="1">
            <a:spLocks noGrp="1"/>
          </p:cNvSpPr>
          <p:nvPr>
            <p:ph type="sldNum"/>
          </p:nvPr>
        </p:nvSpPr>
        <p:spPr>
          <a:xfrm>
            <a:off x="6553200" y="6477000"/>
            <a:ext cx="2134235" cy="2451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5" name="副标题 3074"/>
          <p:cNvSpPr txBox="1">
            <a:spLocks noGrp="1"/>
          </p:cNvSpPr>
          <p:nvPr>
            <p:ph type="subTitle"/>
          </p:nvPr>
        </p:nvSpPr>
        <p:spPr>
          <a:xfrm>
            <a:off x="457200" y="2133600"/>
            <a:ext cx="5476240" cy="381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Click to edit Master subtitle style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4" name="文本占位符 3073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077835" cy="68326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1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Click to edit Master title style</a:t>
            </a:r>
            <a:endParaRPr lang="ko-KR" altLang="en-US" sz="4400" b="1" strike="noStrike" cap="none" dirty="0">
              <a:solidFill>
                <a:schemeClr val="accent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 noGrp="1"/>
          </p:cNvSpPr>
          <p:nvPr>
            <p:ph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722630" y="4406900"/>
            <a:ext cx="7773035" cy="13627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strike="noStrike" cap="all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4000" b="1" strike="noStrike" cap="all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 2"/>
          <p:cNvSpPr txBox="1">
            <a:spLocks noGrp="1"/>
          </p:cNvSpPr>
          <p:nvPr>
            <p:ph type="body"/>
          </p:nvPr>
        </p:nvSpPr>
        <p:spPr>
          <a:xfrm>
            <a:off x="722630" y="2907030"/>
            <a:ext cx="7773035" cy="150050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 noGrp="1"/>
          </p:cNvSpPr>
          <p:nvPr>
            <p:ph/>
          </p:nvPr>
        </p:nvSpPr>
        <p:spPr>
          <a:xfrm>
            <a:off x="381000" y="1295400"/>
            <a:ext cx="40773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内容占位符 3"/>
          <p:cNvSpPr txBox="1">
            <a:spLocks noGrp="1"/>
          </p:cNvSpPr>
          <p:nvPr>
            <p:ph/>
          </p:nvPr>
        </p:nvSpPr>
        <p:spPr>
          <a:xfrm>
            <a:off x="4610100" y="1295400"/>
            <a:ext cx="40773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日期占位符 4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页脚占位符 5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7" name="幻灯片编号占位符 6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74955"/>
            <a:ext cx="8230235" cy="114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 2"/>
          <p:cNvSpPr txBox="1">
            <a:spLocks noGrp="1"/>
          </p:cNvSpPr>
          <p:nvPr>
            <p:ph type="body"/>
          </p:nvPr>
        </p:nvSpPr>
        <p:spPr>
          <a:xfrm>
            <a:off x="457200" y="1535430"/>
            <a:ext cx="4041140" cy="6400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内容占位符 3"/>
          <p:cNvSpPr txBox="1">
            <a:spLocks noGrp="1"/>
          </p:cNvSpPr>
          <p:nvPr>
            <p:ph/>
          </p:nvPr>
        </p:nvSpPr>
        <p:spPr>
          <a:xfrm>
            <a:off x="457200" y="2174875"/>
            <a:ext cx="4041140" cy="395223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文本占位符 4"/>
          <p:cNvSpPr txBox="1">
            <a:spLocks noGrp="1"/>
          </p:cNvSpPr>
          <p:nvPr>
            <p:ph type="body"/>
          </p:nvPr>
        </p:nvSpPr>
        <p:spPr>
          <a:xfrm>
            <a:off x="4645025" y="1535430"/>
            <a:ext cx="4042410" cy="6400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en-US" altLang="ko-KR" sz="24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内容占位符 5"/>
          <p:cNvSpPr txBox="1">
            <a:spLocks noGrp="1"/>
          </p:cNvSpPr>
          <p:nvPr>
            <p:ph/>
          </p:nvPr>
        </p:nvSpPr>
        <p:spPr>
          <a:xfrm>
            <a:off x="4645025" y="2174875"/>
            <a:ext cx="4042410" cy="3952239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1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16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16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日期占位符 6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8" name="页脚占位符 7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9" name="幻灯片编号占位符 8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8C536-4B90-4AAF-A2E2-29EEF669EB5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日期占位符 2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页脚占位符 3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幻灯片编号占位符 4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3" name="页脚占位符 2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4" name="幻灯片编号占位符 3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9265" cy="116268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20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内容占位符 2"/>
          <p:cNvSpPr txBox="1">
            <a:spLocks noGrp="1"/>
          </p:cNvSpPr>
          <p:nvPr>
            <p:ph/>
          </p:nvPr>
        </p:nvSpPr>
        <p:spPr>
          <a:xfrm>
            <a:off x="3575050" y="273050"/>
            <a:ext cx="5112385" cy="585406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文本占位符 3"/>
          <p:cNvSpPr txBox="1">
            <a:spLocks noGrp="1"/>
          </p:cNvSpPr>
          <p:nvPr>
            <p:ph type="body"/>
          </p:nvPr>
        </p:nvSpPr>
        <p:spPr>
          <a:xfrm>
            <a:off x="457200" y="1435100"/>
            <a:ext cx="3009265" cy="46920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日期占位符 4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页脚占位符 5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7" name="幻灯片编号占位符 6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1792605" y="4800600"/>
            <a:ext cx="5487035" cy="56769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b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20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图片占位符 2"/>
          <p:cNvSpPr txBox="1">
            <a:spLocks noGrp="1"/>
          </p:cNvSpPr>
          <p:nvPr>
            <p:ph type="pic"/>
          </p:nvPr>
        </p:nvSpPr>
        <p:spPr>
          <a:xfrm>
            <a:off x="1792605" y="612775"/>
            <a:ext cx="5487035" cy="41154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Tx/>
              <a:buNone/>
            </a:pP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文本占位符 3"/>
          <p:cNvSpPr txBox="1">
            <a:spLocks noGrp="1"/>
          </p:cNvSpPr>
          <p:nvPr>
            <p:ph type="body"/>
          </p:nvPr>
        </p:nvSpPr>
        <p:spPr>
          <a:xfrm>
            <a:off x="1792605" y="5367655"/>
            <a:ext cx="5487035" cy="80518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日期占位符 4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页脚占位符 5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7" name="幻灯片编号占位符 6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（竖排） 2"/>
          <p:cNvSpPr txBox="1">
            <a:spLocks noGrp="1"/>
          </p:cNvSpPr>
          <p:nvPr>
            <p:ph type="body" orient="vert"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 txBox="1">
            <a:spLocks noGrp="1"/>
          </p:cNvSpPr>
          <p:nvPr>
            <p:ph type="title" orient="vert"/>
          </p:nvPr>
        </p:nvSpPr>
        <p:spPr>
          <a:xfrm>
            <a:off x="6610350" y="228600"/>
            <a:ext cx="2077085" cy="602043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文本占位符（竖排） 2"/>
          <p:cNvSpPr txBox="1">
            <a:spLocks noGrp="1"/>
          </p:cNvSpPr>
          <p:nvPr>
            <p:ph type="body" orient="vert"/>
          </p:nvPr>
        </p:nvSpPr>
        <p:spPr>
          <a:xfrm>
            <a:off x="381000" y="228600"/>
            <a:ext cx="6077585" cy="6020435"/>
          </a:xfrm>
          <a:prstGeom prst="rect">
            <a:avLst/>
          </a:prstGeom>
          <a:noFill/>
          <a:ln w="0">
            <a:noFill/>
          </a:ln>
        </p:spPr>
        <p:txBody>
          <a:bodyPr vert="eaVert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单击此处编辑母版文本样式</a:t>
            </a: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第二级</a:t>
            </a:r>
            <a:endParaRPr lang="ko-KR" altLang="en-US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第三级</a:t>
            </a:r>
            <a:endParaRPr lang="ko-KR" altLang="en-US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第四级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第五级</a:t>
            </a:r>
            <a:endParaRPr lang="ko-KR" altLang="en-US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单击此处编辑母版标题样式</a:t>
            </a:r>
            <a:endParaRPr lang="ko-KR" altLang="en-US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表格占位符 2"/>
          <p:cNvSpPr txBox="1">
            <a:spLocks noGrp="1"/>
          </p:cNvSpPr>
          <p:nvPr>
            <p:ph type="tbl"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endParaRPr lang="ko-KR" altLang="en-US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日期占位符 3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5" name="页脚占位符 4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6" name="幻灯片编号占位符 5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38B32-F357-4F68-9A60-1ACD7C77909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9C3FD-72F7-486C-8F20-70CB2A9BE52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1CFB-3FF0-4EA1-8712-0B76D338152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87459-631F-411C-BBF1-6D9881AFAC9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9E710-F257-4A8E-BA27-C457F4BD270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4AC92-DEA3-4963-ACDE-A5F21884850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vmlDrawing" Target="../drawings/vmlDrawing1.vml"/><Relationship Id="rId18" Type="http://schemas.openxmlformats.org/officeDocument/2006/relationships/image" Target="../media/image4.jpeg"/><Relationship Id="rId17" Type="http://schemas.openxmlformats.org/officeDocument/2006/relationships/image" Target="../media/image3.jpeg"/><Relationship Id="rId16" Type="http://schemas.openxmlformats.org/officeDocument/2006/relationships/image" Target="../media/image2.jpeg"/><Relationship Id="rId15" Type="http://schemas.openxmlformats.org/officeDocument/2006/relationships/image" Target="../media/image1.jpeg"/><Relationship Id="rId14" Type="http://schemas.openxmlformats.org/officeDocument/2006/relationships/image" Target="../media/image5.png"/><Relationship Id="rId13" Type="http://schemas.openxmlformats.org/officeDocument/2006/relationships/oleObject" Target="../embeddings/oleObject1.bin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image" Target="../media/image4.jpeg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8" Type="http://schemas.openxmlformats.org/officeDocument/2006/relationships/theme" Target="../theme/theme3.xml"/><Relationship Id="rId17" Type="http://schemas.openxmlformats.org/officeDocument/2006/relationships/image" Target="../media/image4.jpeg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image" Target="../media/image5.png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9" name="Object 35"/>
          <p:cNvGraphicFramePr>
            <a:graphicFrameLocks noChangeAspect="1"/>
          </p:cNvGraphicFramePr>
          <p:nvPr/>
        </p:nvGraphicFramePr>
        <p:xfrm>
          <a:off x="0" y="0"/>
          <a:ext cx="914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Image" r:id="rId13" imgW="13004800" imgH="1612900" progId="">
                  <p:embed/>
                </p:oleObj>
              </mc:Choice>
              <mc:Fallback>
                <p:oleObj name="Image" r:id="rId13" imgW="13004800" imgH="1612900" progId="">
                  <p:embed/>
                  <p:pic>
                    <p:nvPicPr>
                      <p:cNvPr id="0" name="Picture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99DE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0" name="Freeform 36"/>
          <p:cNvSpPr/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061" name="Group 37"/>
          <p:cNvGrpSpPr/>
          <p:nvPr/>
        </p:nvGrpSpPr>
        <p:grpSpPr bwMode="auto">
          <a:xfrm>
            <a:off x="0" y="914400"/>
            <a:ext cx="9144000" cy="350838"/>
            <a:chOff x="0" y="672"/>
            <a:chExt cx="5760" cy="221"/>
          </a:xfrm>
        </p:grpSpPr>
        <p:sp>
          <p:nvSpPr>
            <p:cNvPr id="1062" name="AutoShape 38" descr="06"/>
            <p:cNvSpPr>
              <a:spLocks noChangeArrowheads="1"/>
            </p:cNvSpPr>
            <p:nvPr userDrawn="1"/>
          </p:nvSpPr>
          <p:spPr bwMode="gray">
            <a:xfrm>
              <a:off x="0" y="674"/>
              <a:ext cx="1443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5" cstate="print"/>
              <a:srcRect/>
              <a:stretch>
                <a:fillRect/>
              </a:stretch>
            </a:blip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63" name="AutoShape 39" descr="05"/>
            <p:cNvSpPr>
              <a:spLocks noChangeArrowheads="1"/>
            </p:cNvSpPr>
            <p:nvPr userDrawn="1"/>
          </p:nvSpPr>
          <p:spPr bwMode="gray">
            <a:xfrm>
              <a:off x="1434" y="674"/>
              <a:ext cx="1446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64" name="AutoShape 40" descr="03"/>
            <p:cNvSpPr>
              <a:spLocks noChangeArrowheads="1"/>
            </p:cNvSpPr>
            <p:nvPr userDrawn="1"/>
          </p:nvSpPr>
          <p:spPr bwMode="gray">
            <a:xfrm>
              <a:off x="2876" y="674"/>
              <a:ext cx="1449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65" name="AutoShape 41" descr="02"/>
            <p:cNvSpPr>
              <a:spLocks noChangeArrowheads="1"/>
            </p:cNvSpPr>
            <p:nvPr userDrawn="1"/>
          </p:nvSpPr>
          <p:spPr bwMode="gray">
            <a:xfrm>
              <a:off x="4322" y="672"/>
              <a:ext cx="1438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05800" cy="495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fld id="{70C178BA-B69E-4B36-BA95-30324B3E623F}" type="slidenum">
              <a:rPr lang="en-US" altLang="zh-CN"/>
            </a:fld>
            <a:endParaRPr lang="en-US" altLang="zh-C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28600"/>
            <a:ext cx="8229600" cy="5635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图片 1058" descr="C:/Users/Brianna/AppData/Roaming/JisuOffice/ETemp/4584_8072776/fImage3261115426962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635" cy="1067435"/>
          </a:xfrm>
          <a:prstGeom prst="rect">
            <a:avLst/>
          </a:prstGeom>
          <a:noFill/>
        </p:spPr>
      </p:pic>
      <p:sp>
        <p:nvSpPr>
          <p:cNvPr id="1060" name="形状 1059"/>
          <p:cNvSpPr/>
          <p:nvPr/>
        </p:nvSpPr>
        <p:spPr>
          <a:xfrm>
            <a:off x="0" y="0"/>
            <a:ext cx="9144635" cy="6858635"/>
          </a:xfrm>
          <a:custGeom>
            <a:avLst/>
            <a:gdLst>
              <a:gd name="TX0" fmla="*/ 1488 w 5761"/>
              <a:gd name="TY0" fmla="*/ 0 h 4321"/>
              <a:gd name="TX1" fmla="*/ 564 w 5761"/>
              <a:gd name="TY1" fmla="*/ 617 h 4321"/>
              <a:gd name="TX2" fmla="*/ 0 w 5761"/>
              <a:gd name="TY2" fmla="*/ 1734 h 4321"/>
              <a:gd name="TX3" fmla="*/ 0 w 5761"/>
              <a:gd name="TY3" fmla="*/ 4320 h 4321"/>
              <a:gd name="TX4" fmla="*/ 5760 w 5761"/>
              <a:gd name="TY4" fmla="*/ 4320 h 4321"/>
              <a:gd name="TX5" fmla="*/ 5760 w 5761"/>
              <a:gd name="TY5" fmla="*/ 0 h 4321"/>
              <a:gd name="TX6" fmla="*/ 1488 w 5761"/>
              <a:gd name="TY6" fmla="*/ 0 h 4321"/>
            </a:gdLst>
            <a:ahLst/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  <a:cxn ang="0">
                <a:pos x="TX5" y="TY5"/>
              </a:cxn>
              <a:cxn ang="0">
                <a:pos x="TX6" y="TY6"/>
              </a:cxn>
            </a:cxnLst>
            <a:rect l="l" t="t" r="r" b="b"/>
            <a:pathLst>
              <a:path w="5761" h="4321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tint val="0"/>
                </a:schemeClr>
              </a:gs>
            </a:gsLst>
            <a:lin ang="2700000" scaled="1"/>
          </a:gradFill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061" name="组合 1060"/>
          <p:cNvGrpSpPr/>
          <p:nvPr/>
        </p:nvGrpSpPr>
        <p:grpSpPr>
          <a:xfrm>
            <a:off x="0" y="914400"/>
            <a:ext cx="9144635" cy="351790"/>
            <a:chOff x="0" y="914400"/>
            <a:chExt cx="9144635" cy="351790"/>
          </a:xfrm>
        </p:grpSpPr>
        <p:sp>
          <p:nvSpPr>
            <p:cNvPr id="1062" name="形状 1061"/>
            <p:cNvSpPr/>
            <p:nvPr/>
          </p:nvSpPr>
          <p:spPr>
            <a:xfrm>
              <a:off x="0" y="917575"/>
              <a:ext cx="2291080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63" name="形状 1062"/>
            <p:cNvSpPr/>
            <p:nvPr/>
          </p:nvSpPr>
          <p:spPr>
            <a:xfrm>
              <a:off x="2276475" y="917575"/>
              <a:ext cx="2296160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64" name="形状 1063"/>
            <p:cNvSpPr/>
            <p:nvPr/>
          </p:nvSpPr>
          <p:spPr>
            <a:xfrm>
              <a:off x="4565650" y="917575"/>
              <a:ext cx="2300605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65" name="形状 1064"/>
            <p:cNvSpPr/>
            <p:nvPr/>
          </p:nvSpPr>
          <p:spPr>
            <a:xfrm>
              <a:off x="6861175" y="914400"/>
              <a:ext cx="2283460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1027" name="文本占位符 1026"/>
          <p:cNvSpPr txBox="1">
            <a:spLocks noGrp="1"/>
          </p:cNvSpPr>
          <p:nvPr>
            <p:ph type="body"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Click to edit Master text styles</a:t>
            </a:r>
            <a:endParaRPr lang="en-US" altLang="ko-KR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Second level</a:t>
            </a:r>
            <a:endParaRPr lang="en-US" altLang="ko-KR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Third level</a:t>
            </a:r>
            <a:endParaRPr lang="en-US" altLang="ko-KR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Fourth level</a:t>
            </a:r>
            <a:endParaRPr lang="en-US" altLang="ko-KR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Fifth level</a:t>
            </a:r>
            <a:endParaRPr lang="en-US" altLang="ko-KR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8" name="日期占位符 1027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1029" name="页脚占位符 1028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1030" name="幻灯片编号占位符 1029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6" name="文本占位符 10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Click to edit Master title style</a:t>
            </a:r>
            <a:endParaRPr lang="en-US" altLang="ko-KR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marL="0" indent="0" algn="ctr" defTabSz="914400" latinLnBrk="1">
        <a:buNone/>
        <a:defRPr lang="ko-KR" sz="4400" baseline="0" smtClean="0">
          <a:solidFill>
            <a:srgbClr val="000000"/>
          </a:solidFill>
          <a:latin typeface="+mn-lt"/>
          <a:ea typeface="+mn-ea"/>
          <a:cs typeface="+mn-cs"/>
        </a:defRPr>
      </a:lvl1pPr>
    </p:titleStyle>
    <p:bodyStyle>
      <a:lvl1pPr marL="342900" indent="-342900" algn="l" defTabSz="914400" latinLnBrk="1">
        <a:spcBef>
          <a:spcPct val="20000"/>
        </a:spcBef>
        <a:buFont typeface="Arial" panose="020B0604020202020204"/>
        <a:buChar char="•"/>
        <a:defRPr lang="ko-KR" sz="2800" baseline="0" smtClean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defTabSz="914400" latinLnBrk="1">
        <a:buChar char="-"/>
        <a:defRPr lang="ko-KR" sz="2400" smtClean="0"/>
      </a:lvl2pPr>
      <a:lvl3pPr marL="1143000" lvl="2" indent="-228600" defTabSz="914400" latinLnBrk="1">
        <a:buChar char="●"/>
        <a:defRPr lang="ko-KR" sz="2000" smtClean="0"/>
      </a:lvl3pPr>
      <a:lvl4pPr marL="1600200" lvl="3" indent="-228600" defTabSz="914400" latinLnBrk="1">
        <a:buChar char="-"/>
        <a:defRPr lang="ko-KR" sz="1800" smtClean="0"/>
      </a:lvl4pPr>
      <a:lvl5pPr marL="2057400" lvl="4" indent="-228600" defTabSz="914400" latinLnBrk="1">
        <a:buChar char="»"/>
        <a:defRPr lang="ko-KR" sz="1800" smtClean="0"/>
      </a:lvl5pPr>
    </p:bodyStyle>
    <p:otherStyle>
      <a:lvl1pPr marL="0" indent="0" algn="l" defTabSz="914400" latinLnBrk="1">
        <a:buNone/>
        <a:defRPr lang="ko-KR" sz="1800" baseline="0" smtClean="0">
          <a:solidFill>
            <a:srgbClr val="000000"/>
          </a:solidFill>
          <a:latin typeface="+mn-lt"/>
          <a:ea typeface="+mn-ea"/>
          <a:cs typeface="+mn-cs"/>
        </a:defRPr>
      </a:lvl1pPr>
      <a:lvl2pPr marL="457200" lvl="1" indent="0" defTabSz="914400" latinLnBrk="1">
        <a:defRPr lang="ko-KR" smtClean="0"/>
      </a:lvl2pPr>
      <a:lvl3pPr marL="914400" lvl="2" indent="0" defTabSz="914400" latinLnBrk="1">
        <a:defRPr lang="ko-KR" smtClean="0"/>
      </a:lvl3pPr>
      <a:lvl4pPr marL="1371600" lvl="3" indent="0" defTabSz="914400" latinLnBrk="1">
        <a:defRPr lang="ko-KR" smtClean="0"/>
      </a:lvl4pPr>
      <a:lvl5pPr marL="1828800" lvl="4" indent="0" defTabSz="914400" latinLnBrk="1">
        <a:defRPr lang="ko-KR" smtClean="0"/>
      </a:lvl5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图片 1058" descr="C:/Users/Brianna/AppData/Roaming/JisuOffice/ETemp/4584_8072776/fImage3261116476827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635" cy="1067435"/>
          </a:xfrm>
          <a:prstGeom prst="rect">
            <a:avLst/>
          </a:prstGeom>
          <a:noFill/>
        </p:spPr>
      </p:pic>
      <p:sp>
        <p:nvSpPr>
          <p:cNvPr id="1060" name="形状 1059"/>
          <p:cNvSpPr/>
          <p:nvPr/>
        </p:nvSpPr>
        <p:spPr>
          <a:xfrm>
            <a:off x="0" y="0"/>
            <a:ext cx="9144635" cy="6858635"/>
          </a:xfrm>
          <a:custGeom>
            <a:avLst/>
            <a:gdLst>
              <a:gd name="TX0" fmla="*/ 1488 w 5761"/>
              <a:gd name="TY0" fmla="*/ 0 h 4321"/>
              <a:gd name="TX1" fmla="*/ 564 w 5761"/>
              <a:gd name="TY1" fmla="*/ 617 h 4321"/>
              <a:gd name="TX2" fmla="*/ 0 w 5761"/>
              <a:gd name="TY2" fmla="*/ 1734 h 4321"/>
              <a:gd name="TX3" fmla="*/ 0 w 5761"/>
              <a:gd name="TY3" fmla="*/ 4320 h 4321"/>
              <a:gd name="TX4" fmla="*/ 5760 w 5761"/>
              <a:gd name="TY4" fmla="*/ 4320 h 4321"/>
              <a:gd name="TX5" fmla="*/ 5760 w 5761"/>
              <a:gd name="TY5" fmla="*/ 0 h 4321"/>
              <a:gd name="TX6" fmla="*/ 1488 w 5761"/>
              <a:gd name="TY6" fmla="*/ 0 h 4321"/>
            </a:gdLst>
            <a:ahLst/>
            <a:cxnLst>
              <a:cxn ang="0">
                <a:pos x="TX0" y="TY0"/>
              </a:cxn>
              <a:cxn ang="0">
                <a:pos x="TX1" y="TY1"/>
              </a:cxn>
              <a:cxn ang="0">
                <a:pos x="TX2" y="TY2"/>
              </a:cxn>
              <a:cxn ang="0">
                <a:pos x="TX3" y="TY3"/>
              </a:cxn>
              <a:cxn ang="0">
                <a:pos x="TX4" y="TY4"/>
              </a:cxn>
              <a:cxn ang="0">
                <a:pos x="TX5" y="TY5"/>
              </a:cxn>
              <a:cxn ang="0">
                <a:pos x="TX6" y="TY6"/>
              </a:cxn>
            </a:cxnLst>
            <a:rect l="l" t="t" r="r" b="b"/>
            <a:pathLst>
              <a:path w="5761" h="4321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tint val="0"/>
                </a:schemeClr>
              </a:gs>
            </a:gsLst>
            <a:lin ang="2700000" scaled="1"/>
          </a:gradFill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061" name="组合 1060"/>
          <p:cNvGrpSpPr/>
          <p:nvPr/>
        </p:nvGrpSpPr>
        <p:grpSpPr>
          <a:xfrm>
            <a:off x="0" y="914400"/>
            <a:ext cx="9144635" cy="351790"/>
            <a:chOff x="0" y="914400"/>
            <a:chExt cx="9144635" cy="351790"/>
          </a:xfrm>
        </p:grpSpPr>
        <p:sp>
          <p:nvSpPr>
            <p:cNvPr id="1062" name="形状 1061"/>
            <p:cNvSpPr/>
            <p:nvPr/>
          </p:nvSpPr>
          <p:spPr>
            <a:xfrm>
              <a:off x="0" y="917575"/>
              <a:ext cx="2291080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63" name="形状 1062"/>
            <p:cNvSpPr/>
            <p:nvPr/>
          </p:nvSpPr>
          <p:spPr>
            <a:xfrm>
              <a:off x="2276475" y="917575"/>
              <a:ext cx="2296160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64" name="形状 1063"/>
            <p:cNvSpPr/>
            <p:nvPr/>
          </p:nvSpPr>
          <p:spPr>
            <a:xfrm>
              <a:off x="4565650" y="917575"/>
              <a:ext cx="2300605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65" name="形状 1064"/>
            <p:cNvSpPr/>
            <p:nvPr/>
          </p:nvSpPr>
          <p:spPr>
            <a:xfrm>
              <a:off x="6861175" y="914400"/>
              <a:ext cx="2283460" cy="347980"/>
            </a:xfrm>
            <a:prstGeom prst="parallelogram">
              <a:avLst>
                <a:gd name="adj" fmla="val 0"/>
              </a:avLst>
            </a:prstGeom>
            <a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txBody>
            <a:bodyPr vert="horz" wrap="none" lIns="91440" tIns="45720" rIns="91440" bIns="45720" anchor="ctr">
              <a:noAutofit/>
            </a:bodyPr>
            <a:lstStyle/>
            <a:p>
              <a:pPr marL="0" indent="0" algn="l" defTabSz="914400" eaLnBrk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800" b="0" strike="noStrike" cap="none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1027" name="文本占位符 1026"/>
          <p:cNvSpPr txBox="1">
            <a:spLocks noGrp="1"/>
          </p:cNvSpPr>
          <p:nvPr>
            <p:ph type="body"/>
          </p:nvPr>
        </p:nvSpPr>
        <p:spPr>
          <a:xfrm>
            <a:off x="381000" y="1295400"/>
            <a:ext cx="8306435" cy="49536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342900" indent="-342900" algn="l" defTabSz="914400" eaLnBrk="0" fontAlgn="auto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7399B"/>
              </a:buClr>
              <a:buFont typeface="Wingdings" panose="05000000000000000000"/>
              <a:buChar char="§"/>
            </a:pPr>
            <a:r>
              <a:rPr lang="en-US" altLang="ko-KR" sz="32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Click to edit Master text styles</a:t>
            </a:r>
            <a:endParaRPr lang="en-US" altLang="ko-KR" sz="32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742950" indent="-285750" algn="l" defTabSz="914400" eaLnBrk="0" fontAlgn="auto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99DE9"/>
              </a:buClr>
              <a:buFont typeface="Wingdings" panose="05000000000000000000"/>
              <a:buChar char="§"/>
            </a:pPr>
            <a:r>
              <a:rPr lang="en-US" altLang="ko-KR" sz="28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Second level</a:t>
            </a:r>
            <a:endParaRPr lang="en-US" altLang="ko-KR" sz="2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143000" indent="-228600" algn="l" defTabSz="914400" eaLnBrk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24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Third level</a:t>
            </a:r>
            <a:endParaRPr lang="en-US" altLang="ko-KR" sz="2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6002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–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Fourth level</a:t>
            </a:r>
            <a:endParaRPr lang="en-US" altLang="ko-KR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057400" indent="-228600" algn="l" defTabSz="914400" eaLnBrk="0" fontAlgn="auto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»"/>
            </a:pPr>
            <a:r>
              <a:rPr lang="en-US" altLang="ko-KR" sz="2000" b="0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Fifth level</a:t>
            </a:r>
            <a:endParaRPr lang="en-US" altLang="ko-KR" sz="20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8" name="日期占位符 1027"/>
          <p:cNvSpPr txBox="1">
            <a:spLocks noGrp="1"/>
          </p:cNvSpPr>
          <p:nvPr>
            <p:ph type="dt"/>
          </p:nvPr>
        </p:nvSpPr>
        <p:spPr>
          <a:xfrm>
            <a:off x="3810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1029" name="页脚占位符 1028"/>
          <p:cNvSpPr txBox="1">
            <a:spLocks noGrp="1"/>
          </p:cNvSpPr>
          <p:nvPr>
            <p:ph type="ftr"/>
          </p:nvPr>
        </p:nvSpPr>
        <p:spPr>
          <a:xfrm>
            <a:off x="3124200" y="6400800"/>
            <a:ext cx="2896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</a:p>
        </p:txBody>
      </p:sp>
      <p:sp>
        <p:nvSpPr>
          <p:cNvPr id="1030" name="幻灯片编号占位符 1029"/>
          <p:cNvSpPr txBox="1">
            <a:spLocks noGrp="1"/>
          </p:cNvSpPr>
          <p:nvPr>
            <p:ph type="sldNum"/>
          </p:nvPr>
        </p:nvSpPr>
        <p:spPr>
          <a:xfrm>
            <a:off x="6553200" y="6400800"/>
            <a:ext cx="2134235" cy="321310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4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</a:fld>
            <a:endParaRPr lang="en-US" altLang="ko-KR" sz="14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26" name="文本占位符 102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30235" cy="56451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>
                <a:latin typeface="Arial" panose="020B0604020202020204" pitchFamily="34" charset="0"/>
                <a:ea typeface="Arial" panose="020B0604020202020204" pitchFamily="34" charset="0"/>
              </a:rPr>
              <a:t>Click to edit Master title style</a:t>
            </a:r>
            <a:endParaRPr lang="en-US" altLang="ko-KR" sz="3200" b="1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marL="0" indent="0" algn="ctr" defTabSz="914400" latinLnBrk="1">
        <a:buNone/>
        <a:defRPr lang="ko-KR" sz="4400" baseline="0" smtClean="0">
          <a:solidFill>
            <a:srgbClr val="000000"/>
          </a:solidFill>
          <a:latin typeface="+mn-lt"/>
          <a:ea typeface="+mn-ea"/>
          <a:cs typeface="+mn-cs"/>
        </a:defRPr>
      </a:lvl1pPr>
    </p:titleStyle>
    <p:bodyStyle>
      <a:lvl1pPr marL="342900" indent="-342900" algn="l" defTabSz="914400" latinLnBrk="1">
        <a:spcBef>
          <a:spcPct val="20000"/>
        </a:spcBef>
        <a:buFont typeface="Arial" panose="020B0604020202020204"/>
        <a:buChar char="•"/>
        <a:defRPr lang="ko-KR" sz="2800" baseline="0" smtClean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defTabSz="914400" latinLnBrk="1">
        <a:buChar char="-"/>
        <a:defRPr lang="ko-KR" sz="2400" smtClean="0"/>
      </a:lvl2pPr>
      <a:lvl3pPr marL="1143000" lvl="2" indent="-228600" defTabSz="914400" latinLnBrk="1">
        <a:buChar char="●"/>
        <a:defRPr lang="ko-KR" sz="2000" smtClean="0"/>
      </a:lvl3pPr>
      <a:lvl4pPr marL="1600200" lvl="3" indent="-228600" defTabSz="914400" latinLnBrk="1">
        <a:buChar char="-"/>
        <a:defRPr lang="ko-KR" sz="1800" smtClean="0"/>
      </a:lvl4pPr>
      <a:lvl5pPr marL="2057400" lvl="4" indent="-228600" defTabSz="914400" latinLnBrk="1">
        <a:buChar char="»"/>
        <a:defRPr lang="ko-KR" sz="1800" smtClean="0"/>
      </a:lvl5pPr>
    </p:bodyStyle>
    <p:otherStyle>
      <a:lvl1pPr marL="0" indent="0" algn="l" defTabSz="914400" latinLnBrk="1">
        <a:buNone/>
        <a:defRPr lang="ko-KR" sz="1800" baseline="0" smtClean="0">
          <a:solidFill>
            <a:srgbClr val="000000"/>
          </a:solidFill>
          <a:latin typeface="+mn-lt"/>
          <a:ea typeface="+mn-ea"/>
          <a:cs typeface="+mn-cs"/>
        </a:defRPr>
      </a:lvl1pPr>
      <a:lvl2pPr marL="457200" lvl="1" indent="0" defTabSz="914400" latinLnBrk="1">
        <a:defRPr lang="ko-KR" smtClean="0"/>
      </a:lvl2pPr>
      <a:lvl3pPr marL="914400" lvl="2" indent="0" defTabSz="914400" latinLnBrk="1">
        <a:defRPr lang="ko-KR" smtClean="0"/>
      </a:lvl3pPr>
      <a:lvl4pPr marL="1371600" lvl="3" indent="0" defTabSz="914400" latinLnBrk="1">
        <a:defRPr lang="ko-KR" smtClean="0"/>
      </a:lvl4pPr>
      <a:lvl5pPr marL="1828800" lvl="4" indent="0" defTabSz="914400" latinLnBrk="1">
        <a:defRPr lang="ko-KR" smtClean="0"/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9.emf"/><Relationship Id="rId3" Type="http://schemas.openxmlformats.org/officeDocument/2006/relationships/oleObject" Target="../embeddings/oleObject14.bin"/><Relationship Id="rId2" Type="http://schemas.openxmlformats.org/officeDocument/2006/relationships/image" Target="../media/image48.wmf"/><Relationship Id="rId1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0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1.wmf"/><Relationship Id="rId3" Type="http://schemas.openxmlformats.org/officeDocument/2006/relationships/oleObject" Target="../embeddings/oleObject17.bin"/><Relationship Id="rId2" Type="http://schemas.openxmlformats.org/officeDocument/2006/relationships/image" Target="../media/image50.wmf"/><Relationship Id="rId1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2.e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50.wmf"/><Relationship Id="rId1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3.emf"/><Relationship Id="rId3" Type="http://schemas.openxmlformats.org/officeDocument/2006/relationships/oleObject" Target="../embeddings/oleObject23.bin"/><Relationship Id="rId2" Type="http://schemas.openxmlformats.org/officeDocument/2006/relationships/image" Target="../media/image50.wmf"/><Relationship Id="rId1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3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4.emf"/><Relationship Id="rId3" Type="http://schemas.openxmlformats.org/officeDocument/2006/relationships/oleObject" Target="../embeddings/oleObject26.bin"/><Relationship Id="rId2" Type="http://schemas.openxmlformats.org/officeDocument/2006/relationships/image" Target="../media/image50.wmf"/><Relationship Id="rId1" Type="http://schemas.openxmlformats.org/officeDocument/2006/relationships/oleObject" Target="../embeddings/oleObject25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wmf"/><Relationship Id="rId7" Type="http://schemas.openxmlformats.org/officeDocument/2006/relationships/oleObject" Target="../embeddings/oleObject31.bin"/><Relationship Id="rId6" Type="http://schemas.openxmlformats.org/officeDocument/2006/relationships/image" Target="../media/image57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6.w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55.wmf"/><Relationship Id="rId10" Type="http://schemas.openxmlformats.org/officeDocument/2006/relationships/vmlDrawing" Target="../drawings/vmlDrawing14.vml"/><Relationship Id="rId1" Type="http://schemas.openxmlformats.org/officeDocument/2006/relationships/oleObject" Target="../embeddings/oleObject2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6.wmf"/><Relationship Id="rId3" Type="http://schemas.openxmlformats.org/officeDocument/2006/relationships/oleObject" Target="../embeddings/oleObject33.bin"/><Relationship Id="rId2" Type="http://schemas.openxmlformats.org/officeDocument/2006/relationships/image" Target="../media/image55.wmf"/><Relationship Id="rId1" Type="http://schemas.openxmlformats.org/officeDocument/2006/relationships/oleObject" Target="../embeddings/oleObject3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6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59.wmf"/><Relationship Id="rId3" Type="http://schemas.openxmlformats.org/officeDocument/2006/relationships/oleObject" Target="../embeddings/oleObject36.bin"/><Relationship Id="rId2" Type="http://schemas.openxmlformats.org/officeDocument/2006/relationships/image" Target="../media/image58.wmf"/><Relationship Id="rId1" Type="http://schemas.openxmlformats.org/officeDocument/2006/relationships/oleObject" Target="../embeddings/oleObject3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7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1.wmf"/><Relationship Id="rId3" Type="http://schemas.openxmlformats.org/officeDocument/2006/relationships/oleObject" Target="../embeddings/oleObject39.bin"/><Relationship Id="rId2" Type="http://schemas.openxmlformats.org/officeDocument/2006/relationships/image" Target="../media/image60.wmf"/><Relationship Id="rId1" Type="http://schemas.openxmlformats.org/officeDocument/2006/relationships/oleObject" Target="../embeddings/oleObject3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8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63.wmf"/><Relationship Id="rId3" Type="http://schemas.openxmlformats.org/officeDocument/2006/relationships/oleObject" Target="../embeddings/oleObject42.bin"/><Relationship Id="rId2" Type="http://schemas.openxmlformats.org/officeDocument/2006/relationships/image" Target="../media/image62.wmf"/><Relationship Id="rId1" Type="http://schemas.openxmlformats.org/officeDocument/2006/relationships/oleObject" Target="../embeddings/oleObject41.bin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6.wmf"/><Relationship Id="rId7" Type="http://schemas.openxmlformats.org/officeDocument/2006/relationships/oleObject" Target="../embeddings/oleObject47.bin"/><Relationship Id="rId6" Type="http://schemas.openxmlformats.org/officeDocument/2006/relationships/image" Target="../media/image65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64.wmf"/><Relationship Id="rId3" Type="http://schemas.openxmlformats.org/officeDocument/2006/relationships/oleObject" Target="../embeddings/oleObject45.bin"/><Relationship Id="rId2" Type="http://schemas.openxmlformats.org/officeDocument/2006/relationships/image" Target="../media/image6.wmf"/><Relationship Id="rId10" Type="http://schemas.openxmlformats.org/officeDocument/2006/relationships/vmlDrawing" Target="../drawings/vmlDrawing19.vml"/><Relationship Id="rId1" Type="http://schemas.openxmlformats.org/officeDocument/2006/relationships/oleObject" Target="../embeddings/oleObject4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0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68.wmf"/><Relationship Id="rId3" Type="http://schemas.openxmlformats.org/officeDocument/2006/relationships/oleObject" Target="../embeddings/oleObject49.bin"/><Relationship Id="rId2" Type="http://schemas.openxmlformats.org/officeDocument/2006/relationships/image" Target="../media/image67.wmf"/><Relationship Id="rId1" Type="http://schemas.openxmlformats.org/officeDocument/2006/relationships/oleObject" Target="../embeddings/oleObject48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1.wmf"/><Relationship Id="rId7" Type="http://schemas.openxmlformats.org/officeDocument/2006/relationships/oleObject" Target="../embeddings/oleObject54.bin"/><Relationship Id="rId6" Type="http://schemas.openxmlformats.org/officeDocument/2006/relationships/image" Target="../media/image70.w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69.wmf"/><Relationship Id="rId3" Type="http://schemas.openxmlformats.org/officeDocument/2006/relationships/oleObject" Target="../embeddings/oleObject52.bin"/><Relationship Id="rId2" Type="http://schemas.openxmlformats.org/officeDocument/2006/relationships/image" Target="../media/image6.wmf"/><Relationship Id="rId10" Type="http://schemas.openxmlformats.org/officeDocument/2006/relationships/vmlDrawing" Target="../drawings/vmlDrawing21.vml"/><Relationship Id="rId1" Type="http://schemas.openxmlformats.org/officeDocument/2006/relationships/oleObject" Target="../embeddings/oleObject51.bin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9.bin"/><Relationship Id="rId8" Type="http://schemas.openxmlformats.org/officeDocument/2006/relationships/image" Target="../media/image74.emf"/><Relationship Id="rId7" Type="http://schemas.openxmlformats.org/officeDocument/2006/relationships/oleObject" Target="../embeddings/oleObject58.bin"/><Relationship Id="rId6" Type="http://schemas.openxmlformats.org/officeDocument/2006/relationships/image" Target="../media/image7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6.wmf"/><Relationship Id="rId3" Type="http://schemas.openxmlformats.org/officeDocument/2006/relationships/oleObject" Target="../embeddings/oleObject56.bin"/><Relationship Id="rId2" Type="http://schemas.openxmlformats.org/officeDocument/2006/relationships/image" Target="../media/image72.emf"/><Relationship Id="rId14" Type="http://schemas.openxmlformats.org/officeDocument/2006/relationships/vmlDrawing" Target="../drawings/vmlDrawing22.v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image" Target="../media/image48.wmf"/><Relationship Id="rId1" Type="http://schemas.openxmlformats.org/officeDocument/2006/relationships/oleObject" Target="../embeddings/oleObject5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3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7.wmf"/><Relationship Id="rId3" Type="http://schemas.openxmlformats.org/officeDocument/2006/relationships/oleObject" Target="../embeddings/oleObject61.bin"/><Relationship Id="rId2" Type="http://schemas.openxmlformats.org/officeDocument/2006/relationships/image" Target="../media/image6.wmf"/><Relationship Id="rId1" Type="http://schemas.openxmlformats.org/officeDocument/2006/relationships/oleObject" Target="../embeddings/oleObject60.bin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0.wmf"/><Relationship Id="rId7" Type="http://schemas.openxmlformats.org/officeDocument/2006/relationships/oleObject" Target="../embeddings/oleObject66.bin"/><Relationship Id="rId6" Type="http://schemas.openxmlformats.org/officeDocument/2006/relationships/image" Target="../media/image6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79.wmf"/><Relationship Id="rId3" Type="http://schemas.openxmlformats.org/officeDocument/2006/relationships/oleObject" Target="../embeddings/oleObject64.bin"/><Relationship Id="rId2" Type="http://schemas.openxmlformats.org/officeDocument/2006/relationships/image" Target="../media/image48.wmf"/><Relationship Id="rId10" Type="http://schemas.openxmlformats.org/officeDocument/2006/relationships/vmlDrawing" Target="../drawings/vmlDrawing24.vml"/><Relationship Id="rId1" Type="http://schemas.openxmlformats.org/officeDocument/2006/relationships/oleObject" Target="../embeddings/oleObject6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79.wmf"/><Relationship Id="rId3" Type="http://schemas.openxmlformats.org/officeDocument/2006/relationships/oleObject" Target="../embeddings/oleObject68.bin"/><Relationship Id="rId2" Type="http://schemas.openxmlformats.org/officeDocument/2006/relationships/image" Target="../media/image48.wmf"/><Relationship Id="rId1" Type="http://schemas.openxmlformats.org/officeDocument/2006/relationships/oleObject" Target="../embeddings/oleObject6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6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79.wmf"/><Relationship Id="rId3" Type="http://schemas.openxmlformats.org/officeDocument/2006/relationships/oleObject" Target="../embeddings/oleObject71.bin"/><Relationship Id="rId2" Type="http://schemas.openxmlformats.org/officeDocument/2006/relationships/image" Target="../media/image48.wmf"/><Relationship Id="rId1" Type="http://schemas.openxmlformats.org/officeDocument/2006/relationships/oleObject" Target="../embeddings/oleObject70.bin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73.bin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74.bin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5" Type="http://schemas.openxmlformats.org/officeDocument/2006/relationships/slideLayout" Target="../slideLayouts/slideLayout31.xml"/><Relationship Id="rId24" Type="http://schemas.openxmlformats.org/officeDocument/2006/relationships/image" Target="../media/image34.png"/><Relationship Id="rId23" Type="http://schemas.openxmlformats.org/officeDocument/2006/relationships/image" Target="../media/image33.png"/><Relationship Id="rId22" Type="http://schemas.openxmlformats.org/officeDocument/2006/relationships/image" Target="../media/image32.png"/><Relationship Id="rId21" Type="http://schemas.openxmlformats.org/officeDocument/2006/relationships/image" Target="../media/image31.png"/><Relationship Id="rId20" Type="http://schemas.openxmlformats.org/officeDocument/2006/relationships/image" Target="../media/image30.png"/><Relationship Id="rId2" Type="http://schemas.openxmlformats.org/officeDocument/2006/relationships/image" Target="../media/image12.png"/><Relationship Id="rId19" Type="http://schemas.openxmlformats.org/officeDocument/2006/relationships/image" Target="../media/image29.png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75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0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81.wmf"/><Relationship Id="rId3" Type="http://schemas.openxmlformats.org/officeDocument/2006/relationships/oleObject" Target="../embeddings/oleObject77.bin"/><Relationship Id="rId2" Type="http://schemas.openxmlformats.org/officeDocument/2006/relationships/image" Target="../media/image80.wmf"/><Relationship Id="rId1" Type="http://schemas.openxmlformats.org/officeDocument/2006/relationships/oleObject" Target="../embeddings/oleObject76.bin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1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79.bin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86.wmf"/><Relationship Id="rId3" Type="http://schemas.openxmlformats.org/officeDocument/2006/relationships/oleObject" Target="../embeddings/oleObject81.bin"/><Relationship Id="rId2" Type="http://schemas.openxmlformats.org/officeDocument/2006/relationships/image" Target="../media/image85.emf"/><Relationship Id="rId1" Type="http://schemas.openxmlformats.org/officeDocument/2006/relationships/oleObject" Target="../embeddings/oleObject80.bin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83.bin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4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84.bin"/><Relationship Id="rId1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5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85.bin"/><Relationship Id="rId1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6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86.bin"/><Relationship Id="rId1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7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0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87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8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88.bin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9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98.jpe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0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wmf"/><Relationship Id="rId6" Type="http://schemas.openxmlformats.org/officeDocument/2006/relationships/oleObject" Target="../embeddings/oleObject90.bin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1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3" Type="http://schemas.openxmlformats.org/officeDocument/2006/relationships/image" Target="../media/image6.wmf"/><Relationship Id="rId2" Type="http://schemas.openxmlformats.org/officeDocument/2006/relationships/oleObject" Target="../embeddings/oleObject91.bin"/><Relationship Id="rId1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92.bin"/><Relationship Id="rId1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3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93.bin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4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94.bin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5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95.bin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6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image" Target="../media/image119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96.bin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7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2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97.bin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8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3.png"/><Relationship Id="rId3" Type="http://schemas.openxmlformats.org/officeDocument/2006/relationships/image" Target="../media/image91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98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9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5.png"/><Relationship Id="rId3" Type="http://schemas.openxmlformats.org/officeDocument/2006/relationships/image" Target="../media/image124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99.bin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0.v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3" Type="http://schemas.openxmlformats.org/officeDocument/2006/relationships/image" Target="../media/image126.png"/><Relationship Id="rId2" Type="http://schemas.openxmlformats.org/officeDocument/2006/relationships/image" Target="../media/image6.wmf"/><Relationship Id="rId1" Type="http://schemas.openxmlformats.org/officeDocument/2006/relationships/oleObject" Target="../embeddings/oleObject100.bin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wmf"/><Relationship Id="rId3" Type="http://schemas.openxmlformats.org/officeDocument/2006/relationships/oleObject" Target="../embeddings/oleObject101.bin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wmf"/><Relationship Id="rId8" Type="http://schemas.openxmlformats.org/officeDocument/2006/relationships/oleObject" Target="../embeddings/oleObject7.bin"/><Relationship Id="rId7" Type="http://schemas.openxmlformats.org/officeDocument/2006/relationships/image" Target="../media/image6.wmf"/><Relationship Id="rId6" Type="http://schemas.openxmlformats.org/officeDocument/2006/relationships/oleObject" Target="../embeddings/oleObject6.bin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1" Type="http://schemas.openxmlformats.org/officeDocument/2006/relationships/vmlDrawing" Target="../drawings/vmlDrawing5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wmf"/><Relationship Id="rId1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8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wmf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1.bin"/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371600"/>
            <a:ext cx="8153400" cy="27432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zh-CN" sz="3500" b="1" i="1" dirty="0">
                <a:solidFill>
                  <a:schemeClr val="tx2"/>
                </a:solidFill>
                <a:ea typeface="宋体" panose="02010600030101010101" pitchFamily="2" charset="-122"/>
              </a:rPr>
              <a:t>Sensylink Microelectronics Co., Ltd</a:t>
            </a:r>
            <a:endParaRPr lang="en-US" altLang="zh-CN" sz="3500" b="1" i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algn="ctr">
              <a:lnSpc>
                <a:spcPct val="90000"/>
              </a:lnSpc>
            </a:pPr>
            <a:endParaRPr lang="en-US" altLang="zh-CN" sz="3400" b="1" i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algn="ctr">
              <a:lnSpc>
                <a:spcPct val="90000"/>
              </a:lnSpc>
            </a:pPr>
            <a:endParaRPr lang="en-US" altLang="zh-CN" sz="2000" b="1" i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1500" b="1" i="1" dirty="0">
                <a:solidFill>
                  <a:schemeClr val="tx2"/>
                </a:solidFill>
                <a:ea typeface="宋体" panose="02010600030101010101" pitchFamily="2" charset="-122"/>
              </a:rPr>
              <a:t>Initial draft:	2016/06</a:t>
            </a:r>
            <a:endParaRPr lang="en-US" altLang="zh-CN" sz="1500" b="1" i="1" dirty="0">
              <a:solidFill>
                <a:schemeClr val="tx2"/>
              </a:solidFill>
              <a:ea typeface="宋体" panose="02010600030101010101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1500" b="1" i="1" dirty="0">
                <a:solidFill>
                  <a:schemeClr val="tx2"/>
                </a:solidFill>
                <a:ea typeface="宋体" panose="02010600030101010101" pitchFamily="2" charset="-122"/>
              </a:rPr>
              <a:t>Updated:	</a:t>
            </a:r>
            <a:r>
              <a:rPr lang="en-US" altLang="zh-CN" sz="1500" b="1" i="1">
                <a:solidFill>
                  <a:schemeClr val="tx2"/>
                </a:solidFill>
                <a:ea typeface="宋体" panose="02010600030101010101" pitchFamily="2" charset="-122"/>
              </a:rPr>
              <a:t>	2019/07</a:t>
            </a:r>
            <a:endParaRPr lang="en-US" altLang="zh-CN" sz="3400" b="1" i="1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851910" y="5562600"/>
            <a:ext cx="5139690" cy="92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Address: Rm A202-A208, South Hongmei Rd, Minhang District, Shanghai.</a:t>
            </a:r>
            <a:endParaRPr lang="zh-CN" altLang="en-US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website: www.sensylink.com</a:t>
            </a:r>
            <a:endParaRPr lang="zh-CN" altLang="en-US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9715" name="Object 1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0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5400"/>
            <a:ext cx="6400800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-20 to 80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±0.03125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(14-bit ADC)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Conversion time: 15ms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Average Current: 0.5uA (1 time/s)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Standby Current: 0.1uA(Typ.), 0.3uA(Max.)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S-Wire Interface (Lite 1-Wire interface)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General Temperature Monitor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SOT-23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FF0000"/>
                </a:solidFill>
              </a:rPr>
              <a:t>Competitors: </a:t>
            </a:r>
            <a:r>
              <a:rPr lang="en-US" altLang="zh-CN" b="1" dirty="0">
                <a:solidFill>
                  <a:srgbClr val="FF0000"/>
                </a:solidFill>
              </a:rPr>
              <a:t>Replace NTC, lost cost product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ea typeface="楷体" panose="02010609060101010101" charset="-122"/>
              </a:rPr>
              <a:t>±1.0</a:t>
            </a:r>
            <a:r>
              <a:rPr lang="en-US" altLang="zh-CN" sz="2300" b="1" i="1" u="sng" baseline="30000" dirty="0">
                <a:solidFill>
                  <a:schemeClr val="tx2"/>
                </a:solidFill>
                <a:ea typeface="楷体" panose="02010609060101010101" charset="-122"/>
              </a:rPr>
              <a:t>o</a:t>
            </a:r>
            <a:r>
              <a:rPr lang="en-US" altLang="zh-CN" sz="2300" b="1" i="1" u="sng" dirty="0">
                <a:solidFill>
                  <a:schemeClr val="tx2"/>
                </a:solidFill>
                <a:ea typeface="楷体" panose="02010609060101010101" charset="-122"/>
              </a:rPr>
              <a:t>C T-</a:t>
            </a: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Sensor with S-wire interface - CT1720 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(Lost Cost)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4977" name="Object 1"/>
          <p:cNvGraphicFramePr>
            <a:graphicFrameLocks noChangeAspect="1"/>
          </p:cNvGraphicFramePr>
          <p:nvPr/>
        </p:nvGraphicFramePr>
        <p:xfrm>
          <a:off x="7162800" y="1600199"/>
          <a:ext cx="1600200" cy="2316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62" name="Visio" r:id="rId1" imgW="6962775" imgH="10020300" progId="Visio.Drawing.11">
                  <p:embed/>
                </p:oleObj>
              </mc:Choice>
              <mc:Fallback>
                <p:oleObj name="Visio" r:id="rId1" imgW="6962775" imgH="1002030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199"/>
                        <a:ext cx="1600200" cy="23167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667000" y="4800600"/>
          <a:ext cx="388789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63" name="Visio" r:id="rId3" imgW="3962400" imgH="1879600" progId="Visio.Drawing.11">
                  <p:embed/>
                </p:oleObj>
              </mc:Choice>
              <mc:Fallback>
                <p:oleObj name="Visio" r:id="rId3" imgW="3962400" imgH="18796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800600"/>
                        <a:ext cx="3887893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64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5400"/>
            <a:ext cx="7924800" cy="3416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3.0V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FF0000"/>
                </a:solidFill>
              </a:rPr>
              <a:t>Accuracy: ±0.1</a:t>
            </a:r>
            <a:r>
              <a:rPr lang="en-US" altLang="zh-CN" baseline="30000" dirty="0">
                <a:solidFill>
                  <a:srgbClr val="FF0000"/>
                </a:solidFill>
              </a:rPr>
              <a:t>o</a:t>
            </a:r>
            <a:r>
              <a:rPr lang="en-US" altLang="zh-CN" dirty="0">
                <a:solidFill>
                  <a:srgbClr val="FF0000"/>
                </a:solidFill>
              </a:rPr>
              <a:t>C over -40 to 120</a:t>
            </a:r>
            <a:r>
              <a:rPr lang="en-US" altLang="zh-CN" baseline="30000" dirty="0">
                <a:solidFill>
                  <a:srgbClr val="FF0000"/>
                </a:solidFill>
              </a:rPr>
              <a:t>o</a:t>
            </a:r>
            <a:r>
              <a:rPr lang="en-US" altLang="zh-CN" dirty="0">
                <a:solidFill>
                  <a:srgbClr val="FF0000"/>
                </a:solidFill>
              </a:rPr>
              <a:t>C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±0.0078125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(16-bit ADC)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Conversion time, 120ms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Average Current: 4.0uA (1 time/s)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Standby Current: 0.05uA(Typ.), 0.15uA(Max.)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24-bit programmable ID for quick search, match operation or user define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Single-Wire Interface, compatible 1-Wire interface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Industry Chamber Control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TO-92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Replace Pt-100/1000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200" b="1" i="1" u="sng" dirty="0">
                <a:solidFill>
                  <a:schemeClr val="tx2"/>
                </a:solidFill>
                <a:ea typeface="楷体" panose="02010609060101010101" charset="-122"/>
              </a:rPr>
              <a:t>±0.1</a:t>
            </a:r>
            <a:r>
              <a:rPr lang="en-US" altLang="zh-CN" sz="2200" b="1" i="1" u="sng" baseline="30000" dirty="0">
                <a:solidFill>
                  <a:schemeClr val="tx2"/>
                </a:solidFill>
                <a:ea typeface="楷体" panose="02010609060101010101" charset="-122"/>
              </a:rPr>
              <a:t>o</a:t>
            </a:r>
            <a:r>
              <a:rPr lang="en-US" altLang="zh-CN" sz="2200" b="1" i="1" u="sng" dirty="0">
                <a:solidFill>
                  <a:schemeClr val="tx2"/>
                </a:solidFill>
                <a:ea typeface="楷体" panose="02010609060101010101" charset="-122"/>
              </a:rPr>
              <a:t>C T-</a:t>
            </a:r>
            <a:r>
              <a:rPr lang="en-US" altLang="zh-CN" sz="22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Sensor with Single-Wire Interface - CT1801</a:t>
            </a:r>
            <a:endParaRPr lang="en-US" altLang="zh-CN" sz="22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  <a:p>
            <a:pPr lvl="0" algn="ctr">
              <a:defRPr/>
            </a:pPr>
            <a:r>
              <a:rPr lang="en-US" altLang="zh-CN" sz="22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(High-precision)</a:t>
            </a:r>
            <a:endParaRPr lang="en-US" altLang="zh-CN" sz="22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3955" name="Object 3"/>
          <p:cNvGraphicFramePr>
            <a:graphicFrameLocks noChangeAspect="1"/>
          </p:cNvGraphicFramePr>
          <p:nvPr/>
        </p:nvGraphicFramePr>
        <p:xfrm>
          <a:off x="7569771" y="1524000"/>
          <a:ext cx="1345629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86" name="Visio" r:id="rId1" imgW="14963775" imgH="56454675" progId="Visio.Drawing.11">
                  <p:embed/>
                </p:oleObj>
              </mc:Choice>
              <mc:Fallback>
                <p:oleObj name="Visio" r:id="rId1" imgW="14963775" imgH="56454675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771" y="1524000"/>
                        <a:ext cx="1345629" cy="508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457200" y="4724400"/>
          <a:ext cx="583882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87" name="Visio" r:id="rId3" imgW="43767375" imgH="15278100" progId="Visio.Drawing.11">
                  <p:embed/>
                </p:oleObj>
              </mc:Choice>
              <mc:Fallback>
                <p:oleObj name="Visio" r:id="rId3" imgW="43767375" imgH="152781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724400"/>
                        <a:ext cx="5838825" cy="203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2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88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5400"/>
            <a:ext cx="7924800" cy="369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-10 to 80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±0.0625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(13-bit ADC)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Conversion time, 30ms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Average Current: 1.0uA (1 time/s)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Standby Current: 0.05uA(Typ.), 0.15uA(Max.)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24-bit programmable ID for quick search, match operation or user define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FF0000"/>
                </a:solidFill>
              </a:rPr>
              <a:t>640-bit EEPROM for user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Single-Wire Interface, compatible 1-Wire interface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Industry Chamber Control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TO-92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N/A, CT1820 updated product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ea typeface="楷体" panose="02010609060101010101" charset="-122"/>
              </a:rPr>
              <a:t>±0.5</a:t>
            </a:r>
            <a:r>
              <a:rPr lang="en-US" altLang="zh-CN" sz="2300" b="1" i="1" u="sng" baseline="30000" dirty="0">
                <a:solidFill>
                  <a:schemeClr val="tx2"/>
                </a:solidFill>
                <a:ea typeface="楷体" panose="02010609060101010101" charset="-122"/>
              </a:rPr>
              <a:t>o</a:t>
            </a:r>
            <a:r>
              <a:rPr lang="en-US" altLang="zh-CN" sz="2300" b="1" i="1" u="sng" dirty="0">
                <a:solidFill>
                  <a:schemeClr val="tx2"/>
                </a:solidFill>
                <a:ea typeface="楷体" panose="02010609060101010101" charset="-122"/>
              </a:rPr>
              <a:t>C T-Se</a:t>
            </a: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nsor with 640-bit EEPROM - CT1830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3955" name="Object 3"/>
          <p:cNvGraphicFramePr>
            <a:graphicFrameLocks noChangeAspect="1"/>
          </p:cNvGraphicFramePr>
          <p:nvPr/>
        </p:nvGraphicFramePr>
        <p:xfrm>
          <a:off x="7569771" y="1524000"/>
          <a:ext cx="1345629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10" name="Visio" r:id="rId1" imgW="14963775" imgH="56454675" progId="Visio.Drawing.11">
                  <p:embed/>
                </p:oleObj>
              </mc:Choice>
              <mc:Fallback>
                <p:oleObj name="Visio" r:id="rId1" imgW="14963775" imgH="56454675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771" y="1524000"/>
                        <a:ext cx="1345629" cy="508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13348" name="Object 4"/>
          <p:cNvGraphicFramePr>
            <a:graphicFrameLocks noChangeAspect="1"/>
          </p:cNvGraphicFramePr>
          <p:nvPr/>
        </p:nvGraphicFramePr>
        <p:xfrm>
          <a:off x="3352800" y="4655011"/>
          <a:ext cx="3810000" cy="2202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11" name="Visio" r:id="rId3" imgW="4025900" imgH="2336800" progId="Visio.Drawing.11">
                  <p:embed/>
                </p:oleObj>
              </mc:Choice>
              <mc:Fallback>
                <p:oleObj name="Visio" r:id="rId3" imgW="4025900" imgH="23368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655011"/>
                        <a:ext cx="3810000" cy="22029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716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12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5400"/>
            <a:ext cx="7924800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-10 to 80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(9-bit ADC)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Conversion time, 4ms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Average Current: 0.2uA (1 time/s)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Standby Current: 0.05uA(Typ.), 0.15uA(Max.)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Single-Wire Interface, compatible 1-Wire interface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General Thermal Monitor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TO-92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FF0000"/>
                </a:solidFill>
              </a:rPr>
              <a:t>Competitors: </a:t>
            </a:r>
            <a:r>
              <a:rPr lang="en-US" altLang="zh-CN" b="1" dirty="0">
                <a:solidFill>
                  <a:srgbClr val="FF0000"/>
                </a:solidFill>
              </a:rPr>
              <a:t>DS18S20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200" b="1" i="1" u="sng" dirty="0">
                <a:solidFill>
                  <a:schemeClr val="tx2"/>
                </a:solidFill>
                <a:ea typeface="楷体" panose="02010609060101010101" charset="-122"/>
              </a:rPr>
              <a:t>±0.5</a:t>
            </a:r>
            <a:r>
              <a:rPr lang="en-US" altLang="zh-CN" sz="2200" b="1" i="1" u="sng" baseline="30000" dirty="0">
                <a:solidFill>
                  <a:schemeClr val="tx2"/>
                </a:solidFill>
                <a:ea typeface="楷体" panose="02010609060101010101" charset="-122"/>
              </a:rPr>
              <a:t>o</a:t>
            </a:r>
            <a:r>
              <a:rPr lang="en-US" altLang="zh-CN" sz="2200" b="1" i="1" u="sng" dirty="0">
                <a:solidFill>
                  <a:schemeClr val="tx2"/>
                </a:solidFill>
                <a:ea typeface="楷体" panose="02010609060101010101" charset="-122"/>
              </a:rPr>
              <a:t>C T-Se</a:t>
            </a:r>
            <a:r>
              <a:rPr lang="en-US" altLang="zh-CN" sz="22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nsor with Single-wire interface - CT1820S</a:t>
            </a:r>
            <a:endParaRPr lang="en-US" altLang="zh-CN" sz="22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3955" name="Object 3"/>
          <p:cNvGraphicFramePr>
            <a:graphicFrameLocks noChangeAspect="1"/>
          </p:cNvGraphicFramePr>
          <p:nvPr/>
        </p:nvGraphicFramePr>
        <p:xfrm>
          <a:off x="7569771" y="1524000"/>
          <a:ext cx="1345629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34" name="Visio" r:id="rId1" imgW="14963775" imgH="56454675" progId="Visio.Drawing.11">
                  <p:embed/>
                </p:oleObj>
              </mc:Choice>
              <mc:Fallback>
                <p:oleObj name="Visio" r:id="rId1" imgW="14963775" imgH="56454675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771" y="1524000"/>
                        <a:ext cx="1345629" cy="508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15396" name="Object 4"/>
          <p:cNvGraphicFramePr>
            <a:graphicFrameLocks noChangeAspect="1"/>
          </p:cNvGraphicFramePr>
          <p:nvPr/>
        </p:nvGraphicFramePr>
        <p:xfrm>
          <a:off x="2900516" y="4419600"/>
          <a:ext cx="395748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35" name="Visio" r:id="rId3" imgW="4025900" imgH="2336800" progId="Visio.Drawing.11">
                  <p:embed/>
                </p:oleObj>
              </mc:Choice>
              <mc:Fallback>
                <p:oleObj name="Visio" r:id="rId3" imgW="4025900" imgH="23368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0516" y="4419600"/>
                        <a:ext cx="3957484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40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36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5400"/>
            <a:ext cx="7924800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-10 to 80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±0.0625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(13-bit ADC)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Conversion time, 30ms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Average Current: 1.2uA (1 time/s)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Standby Current: 0.05uA(Typ.), 0.15uA(Max.)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Single-Wire Interface, compatible 1-Wire interface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General Thermal Monitor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TO-92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FF0000"/>
                </a:solidFill>
              </a:rPr>
              <a:t>Competitors: </a:t>
            </a:r>
            <a:r>
              <a:rPr lang="en-US" altLang="zh-CN" b="1" dirty="0">
                <a:solidFill>
                  <a:srgbClr val="FF0000"/>
                </a:solidFill>
              </a:rPr>
              <a:t>DS18B20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200" b="1" i="1" u="sng" dirty="0">
                <a:solidFill>
                  <a:schemeClr val="tx2"/>
                </a:solidFill>
                <a:ea typeface="楷体" panose="02010609060101010101" charset="-122"/>
              </a:rPr>
              <a:t>±0.5</a:t>
            </a:r>
            <a:r>
              <a:rPr lang="en-US" altLang="zh-CN" sz="2200" b="1" i="1" u="sng" baseline="30000" dirty="0">
                <a:solidFill>
                  <a:schemeClr val="tx2"/>
                </a:solidFill>
                <a:ea typeface="楷体" panose="02010609060101010101" charset="-122"/>
              </a:rPr>
              <a:t>o</a:t>
            </a:r>
            <a:r>
              <a:rPr lang="en-US" altLang="zh-CN" sz="2200" b="1" i="1" u="sng" dirty="0">
                <a:solidFill>
                  <a:schemeClr val="tx2"/>
                </a:solidFill>
                <a:ea typeface="楷体" panose="02010609060101010101" charset="-122"/>
              </a:rPr>
              <a:t>C T-Se</a:t>
            </a:r>
            <a:r>
              <a:rPr lang="en-US" altLang="zh-CN" sz="22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nsor with Single-wire interface - CT1820B</a:t>
            </a:r>
            <a:endParaRPr lang="en-US" altLang="zh-CN" sz="22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39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3955" name="Object 3"/>
          <p:cNvGraphicFramePr>
            <a:graphicFrameLocks noChangeAspect="1"/>
          </p:cNvGraphicFramePr>
          <p:nvPr/>
        </p:nvGraphicFramePr>
        <p:xfrm>
          <a:off x="7569771" y="1524000"/>
          <a:ext cx="1345629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58" name="Visio" r:id="rId1" imgW="14963775" imgH="56454675" progId="Visio.Drawing.11">
                  <p:embed/>
                </p:oleObj>
              </mc:Choice>
              <mc:Fallback>
                <p:oleObj name="Visio" r:id="rId1" imgW="14963775" imgH="56454675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771" y="1524000"/>
                        <a:ext cx="1345629" cy="508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15396" name="Object 4"/>
          <p:cNvGraphicFramePr>
            <a:graphicFrameLocks noChangeAspect="1"/>
          </p:cNvGraphicFramePr>
          <p:nvPr/>
        </p:nvGraphicFramePr>
        <p:xfrm>
          <a:off x="2900516" y="4419600"/>
          <a:ext cx="395748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59" name="Visio" r:id="rId3" imgW="4025900" imgH="2336800" progId="Visio.Drawing.11">
                  <p:embed/>
                </p:oleObj>
              </mc:Choice>
              <mc:Fallback>
                <p:oleObj name="Visio" r:id="rId3" imgW="4025900" imgH="23368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0516" y="4419600"/>
                        <a:ext cx="3957484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3764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60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with 2-CH (1*Local + 1* Remote)  -- CT7318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5334000" cy="2862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3.0V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Average Current Consumption (Local + Remote):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105uA @ 1.0s/Con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45uA @ 4.0s/Con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±1.0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C(Max.)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100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±2.0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C(Max.) over -40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125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11bit ADC for 0.125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resolution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Interface compatible with SMBus, I2C and 2-wire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Over/Under Temperature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Independed Local, Remote T Sensing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Support SMBus ALERT Response Address(ARA)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2437765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867400" y="1752600"/>
            <a:ext cx="3429000" cy="78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Desktop &amp; Notebook Computer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HVAC System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Battery Pack Temperature Monitor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2731135"/>
            <a:ext cx="220980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SOP-8, MSOP-8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DFN-3x3-8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15000" y="32131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Parts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3582035"/>
            <a:ext cx="3200400" cy="78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Ti  LM86, TMP431/461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Maxim MAX6657/8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GMT  G781/788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0" y="5257800"/>
          <a:ext cx="239077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1" name="Visio" r:id="rId1" imgW="19735800" imgH="8401050" progId="Visio.Drawing.11">
                  <p:embed/>
                </p:oleObj>
              </mc:Choice>
              <mc:Fallback>
                <p:oleObj name="Visio" r:id="rId1" imgW="19735800" imgH="8401050" progId="Visio.Drawing.11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57800"/>
                        <a:ext cx="2390775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13669" name="Object 5"/>
          <p:cNvGraphicFramePr>
            <a:graphicFrameLocks noChangeAspect="1"/>
          </p:cNvGraphicFramePr>
          <p:nvPr/>
        </p:nvGraphicFramePr>
        <p:xfrm>
          <a:off x="4343400" y="4721993"/>
          <a:ext cx="4648200" cy="20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2" name="Visio" r:id="rId3" imgW="36480750" imgH="15897225" progId="Visio.Drawing.11">
                  <p:embed/>
                </p:oleObj>
              </mc:Choice>
              <mc:Fallback>
                <p:oleObj name="Visio" r:id="rId3" imgW="36480750" imgH="15897225" progId="Visio.Drawing.11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21993"/>
                        <a:ext cx="4648200" cy="201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2417506" y="5257800"/>
          <a:ext cx="1849694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3" name="Visio" r:id="rId5" imgW="22307550" imgH="12839700" progId="Visio.Drawing.11">
                  <p:embed/>
                </p:oleObj>
              </mc:Choice>
              <mc:Fallback>
                <p:oleObj name="Visio" r:id="rId5" imgW="22307550" imgH="12839700" progId="Visio.Drawing.11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506" y="5257800"/>
                        <a:ext cx="1849694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椭圆 19"/>
          <p:cNvSpPr/>
          <p:nvPr/>
        </p:nvSpPr>
        <p:spPr>
          <a:xfrm>
            <a:off x="8153400" y="0"/>
            <a:ext cx="9906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</a:rPr>
              <a:t>2019/06 Sample</a:t>
            </a:r>
            <a:endParaRPr lang="zh-CN" altLang="en-US" sz="1300" dirty="0">
              <a:solidFill>
                <a:srgbClr val="FF0000"/>
              </a:solidFill>
            </a:endParaRPr>
          </a:p>
        </p:txBody>
      </p:sp>
      <p:graphicFrame>
        <p:nvGraphicFramePr>
          <p:cNvPr id="399366" name="Object 6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4" name="Visio" r:id="rId7" imgW="990600" imgH="1002030" progId="Visio.Drawing.11">
                  <p:embed/>
                </p:oleObj>
              </mc:Choice>
              <mc:Fallback>
                <p:oleObj name="Visio" r:id="rId7" imgW="990600" imgH="1002030" progId="Visio.Drawing.11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371600"/>
            <a:ext cx="5257800" cy="280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sz="16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C over 0 to 50</a:t>
            </a:r>
            <a:r>
              <a:rPr lang="en-US" altLang="zh-CN" sz="16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Resolution: ±0.0625</a:t>
            </a:r>
            <a:r>
              <a:rPr lang="en-US" altLang="zh-CN" sz="16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sz="16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Compatible 2-Wire/I2C interface 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1 * Local + 1 * Remote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Application: PC/Server, </a:t>
            </a:r>
            <a:r>
              <a:rPr lang="en-US" altLang="zh-CN" sz="1600" dirty="0" err="1">
                <a:solidFill>
                  <a:schemeClr val="tx2">
                    <a:lumMod val="50000"/>
                  </a:schemeClr>
                </a:solidFill>
              </a:rPr>
              <a:t>DataCom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zh-CN" sz="1600" dirty="0" err="1">
                <a:solidFill>
                  <a:schemeClr val="tx2">
                    <a:lumMod val="50000"/>
                  </a:schemeClr>
                </a:solidFill>
              </a:rPr>
              <a:t>ONU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Package: SOP-8, MSOP-8, DFN-3x3-8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sz="1600" b="1" dirty="0">
                <a:solidFill>
                  <a:schemeClr val="tx2">
                    <a:lumMod val="50000"/>
                  </a:schemeClr>
                </a:solidFill>
              </a:rPr>
              <a:t>Ti TMP401, TMP411, TMP421, TMP431, TMP441</a:t>
            </a:r>
            <a:endParaRPr lang="en-US" altLang="zh-CN" sz="16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sz="1600" b="1" dirty="0">
                <a:solidFill>
                  <a:schemeClr val="tx2">
                    <a:lumMod val="50000"/>
                  </a:schemeClr>
                </a:solidFill>
              </a:rPr>
              <a:t>TMP451, TMP461</a:t>
            </a:r>
            <a:endParaRPr lang="en-US" altLang="zh-CN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 Sensor with 2-CH(1*Local + 1*Remote):  CT7451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2930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2929" name="Object 1"/>
          <p:cNvGraphicFramePr>
            <a:graphicFrameLocks noChangeAspect="1"/>
          </p:cNvGraphicFramePr>
          <p:nvPr/>
        </p:nvGraphicFramePr>
        <p:xfrm>
          <a:off x="5697908" y="1676400"/>
          <a:ext cx="321749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6" name="Visio" r:id="rId1" imgW="19735800" imgH="8401050" progId="Visio.Drawing.11">
                  <p:embed/>
                </p:oleObj>
              </mc:Choice>
              <mc:Fallback>
                <p:oleObj name="Visio" r:id="rId1" imgW="19735800" imgH="840105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7908" y="1676400"/>
                        <a:ext cx="3217492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2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2931" name="Object 3"/>
          <p:cNvGraphicFramePr>
            <a:graphicFrameLocks noChangeAspect="1"/>
          </p:cNvGraphicFramePr>
          <p:nvPr/>
        </p:nvGraphicFramePr>
        <p:xfrm>
          <a:off x="2924852" y="4038600"/>
          <a:ext cx="6142948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7" name="Visio" r:id="rId3" imgW="36480750" imgH="15897225" progId="Visio.Drawing.11">
                  <p:embed/>
                </p:oleObj>
              </mc:Choice>
              <mc:Fallback>
                <p:oleObj name="Visio" r:id="rId3" imgW="36480750" imgH="15897225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852" y="4038600"/>
                        <a:ext cx="6142948" cy="266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椭圆 8"/>
          <p:cNvSpPr/>
          <p:nvPr/>
        </p:nvSpPr>
        <p:spPr>
          <a:xfrm>
            <a:off x="8153400" y="0"/>
            <a:ext cx="9906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</a:rPr>
              <a:t>2019/05Sample</a:t>
            </a:r>
            <a:endParaRPr lang="zh-CN" altLang="en-US" sz="1300" dirty="0">
              <a:solidFill>
                <a:srgbClr val="FF0000"/>
              </a:solidFill>
            </a:endParaRPr>
          </a:p>
        </p:txBody>
      </p:sp>
      <p:graphicFrame>
        <p:nvGraphicFramePr>
          <p:cNvPr id="396292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88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447800"/>
            <a:ext cx="5486400" cy="397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±1.0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20 to 100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±0.0625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-40 to 125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Compatible 2-Wire/I2C interface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1 * Local + 2 * Remote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Serial Resistance Cancellation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PC/Server, </a:t>
            </a:r>
            <a:r>
              <a:rPr lang="en-US" altLang="zh-CN" dirty="0" err="1">
                <a:solidFill>
                  <a:schemeClr val="tx2">
                    <a:lumMod val="50000"/>
                  </a:schemeClr>
                </a:solidFill>
              </a:rPr>
              <a:t>DataCom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MSOP-10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  ADI(ON) ADT7481;</a:t>
            </a:r>
            <a:endParaRPr lang="en-US" altLang="zh-CN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  MAXIM MAX6696;</a:t>
            </a:r>
            <a:endParaRPr lang="en-US" altLang="zh-CN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Nuvoton W83773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</a:rPr>
              <a:t>GMT G780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 Sensor with 3-CH(1*Local + 2*Remote):  CT7481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153400" y="0"/>
            <a:ext cx="9906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</a:rPr>
              <a:t>2019/06Sample</a:t>
            </a:r>
            <a:endParaRPr lang="zh-CN" altLang="en-US" sz="1300" dirty="0">
              <a:solidFill>
                <a:srgbClr val="FF0000"/>
              </a:solidFill>
            </a:endParaRPr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72393" name="Object 9"/>
          <p:cNvGraphicFramePr>
            <a:graphicFrameLocks noChangeAspect="1"/>
          </p:cNvGraphicFramePr>
          <p:nvPr/>
        </p:nvGraphicFramePr>
        <p:xfrm>
          <a:off x="4419600" y="1295400"/>
          <a:ext cx="4646098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90" name="Visio" r:id="rId1" imgW="30089475" imgH="10382250" progId="Visio.Drawing.11">
                  <p:embed/>
                </p:oleObj>
              </mc:Choice>
              <mc:Fallback>
                <p:oleObj name="Visio" r:id="rId1" imgW="30089475" imgH="1038225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295400"/>
                        <a:ext cx="4646098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750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415749" name="Object 5"/>
          <p:cNvGraphicFramePr>
            <a:graphicFrameLocks noChangeAspect="1"/>
          </p:cNvGraphicFramePr>
          <p:nvPr/>
        </p:nvGraphicFramePr>
        <p:xfrm>
          <a:off x="3429000" y="3962400"/>
          <a:ext cx="5624192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91" name="Visio" r:id="rId3" imgW="33956625" imgH="16935450" progId="Visio.Drawing.11">
                  <p:embed/>
                </p:oleObj>
              </mc:Choice>
              <mc:Fallback>
                <p:oleObj name="Visio" r:id="rId3" imgW="33956625" imgH="1693545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962400"/>
                        <a:ext cx="5624192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7796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92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447800"/>
            <a:ext cx="5257800" cy="313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0 to 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Resolution: ±0.0625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Compatible 2-Wire/I2C interface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1 * Local + 3 * Remote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PC/Server, </a:t>
            </a:r>
            <a:r>
              <a:rPr lang="en-US" altLang="zh-CN" dirty="0" err="1">
                <a:solidFill>
                  <a:schemeClr val="tx2">
                    <a:lumMod val="50000"/>
                  </a:schemeClr>
                </a:solidFill>
              </a:rPr>
              <a:t>DataCom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SOP-8/MSOP-8, DFN-3x3-8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 Ti TMP423;</a:t>
            </a:r>
            <a:endParaRPr lang="en-US" altLang="zh-CN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 Microchip EMC1414</a:t>
            </a:r>
            <a:endParaRPr lang="en-US" altLang="zh-CN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 Sensor with 4-CH(1*Local + 3*Remote):  CT7423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1906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1905" name="Object 1"/>
          <p:cNvGraphicFramePr>
            <a:graphicFrameLocks noChangeAspect="1"/>
          </p:cNvGraphicFramePr>
          <p:nvPr/>
        </p:nvGraphicFramePr>
        <p:xfrm>
          <a:off x="5334000" y="1676400"/>
          <a:ext cx="3707969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34" name="Visio" r:id="rId1" imgW="18659475" imgH="8401050" progId="Visio.Drawing.11">
                  <p:embed/>
                </p:oleObj>
              </mc:Choice>
              <mc:Fallback>
                <p:oleObj name="Visio" r:id="rId1" imgW="18659475" imgH="840105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676400"/>
                        <a:ext cx="3707969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3429000" y="3657600"/>
          <a:ext cx="56388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35" name="Visio" r:id="rId3" imgW="33318450" imgH="19526250" progId="Visio.Drawing.11">
                  <p:embed/>
                </p:oleObj>
              </mc:Choice>
              <mc:Fallback>
                <p:oleObj name="Visio" r:id="rId3" imgW="33318450" imgH="1952625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57600"/>
                        <a:ext cx="5638800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椭圆 8"/>
          <p:cNvSpPr/>
          <p:nvPr/>
        </p:nvSpPr>
        <p:spPr>
          <a:xfrm>
            <a:off x="8153400" y="0"/>
            <a:ext cx="9906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</a:rPr>
              <a:t>2019/06Sample</a:t>
            </a:r>
            <a:endParaRPr lang="zh-CN" altLang="en-US" sz="1300" dirty="0">
              <a:solidFill>
                <a:srgbClr val="FF0000"/>
              </a:solidFill>
            </a:endParaRPr>
          </a:p>
        </p:txBody>
      </p:sp>
      <p:graphicFrame>
        <p:nvGraphicFramePr>
          <p:cNvPr id="398340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36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1371600"/>
            <a:ext cx="6477000" cy="397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VCC: 2.2V to 5.5V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Accuracy: ±0.5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 over 0 to 50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Slope [mV/</a:t>
            </a:r>
            <a:r>
              <a:rPr lang="en-US" altLang="zh-CN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C]: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   CT7035A, 19.5		CT7035B, 10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   CT7035C, 6.25		CT7035D, -5.5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   CT7035E, -8.2		CT7035F, -10.9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   CT7035G, -11.77	CT7035H, -13.6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Analog Output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Application: Thermal controller, Traditional Output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Package: SOT-23, TO-92, SC-70-3/5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  Ti LM35/</a:t>
            </a:r>
            <a:r>
              <a:rPr lang="en-US" altLang="zh-CN" b="1" dirty="0"/>
              <a:t>135/235, TMP35, LMT84/85/87, LM20/50/60/70/90;</a:t>
            </a:r>
            <a:endParaRPr lang="en-US" altLang="zh-CN" b="1" dirty="0"/>
          </a:p>
          <a:p>
            <a:r>
              <a:rPr lang="en-US" altLang="zh-CN" b="1" dirty="0"/>
              <a:t>   Microchip MCP9700;</a:t>
            </a:r>
            <a:endParaRPr lang="en-US" altLang="zh-CN" b="1" dirty="0"/>
          </a:p>
          <a:p>
            <a:r>
              <a:rPr lang="en-US" altLang="zh-CN" b="1" dirty="0"/>
              <a:t>   Maxim MAX6612/3, MAX6607/8</a:t>
            </a:r>
            <a:endParaRPr lang="en-US" altLang="zh-CN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 Sensor with Analog Output:  CT7035x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8835" name="Object 3"/>
          <p:cNvGraphicFramePr>
            <a:graphicFrameLocks noChangeAspect="1"/>
          </p:cNvGraphicFramePr>
          <p:nvPr/>
        </p:nvGraphicFramePr>
        <p:xfrm>
          <a:off x="6444208" y="3068960"/>
          <a:ext cx="2514600" cy="1403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15" name="Visio" r:id="rId1" imgW="12325350" imgH="6838950" progId="Visio.Drawing.11">
                  <p:embed/>
                </p:oleObj>
              </mc:Choice>
              <mc:Fallback>
                <p:oleObj name="Visio" r:id="rId1" imgW="12325350" imgH="683895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3068960"/>
                        <a:ext cx="2514600" cy="14034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椭圆 8"/>
          <p:cNvSpPr/>
          <p:nvPr/>
        </p:nvSpPr>
        <p:spPr>
          <a:xfrm>
            <a:off x="8153400" y="0"/>
            <a:ext cx="9906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</a:rPr>
              <a:t>2019/06 Sample</a:t>
            </a:r>
            <a:endParaRPr lang="zh-CN" altLang="en-US" sz="1300" dirty="0">
              <a:solidFill>
                <a:srgbClr val="FF0000"/>
              </a:solidFill>
            </a:endParaRPr>
          </a:p>
        </p:txBody>
      </p:sp>
      <p:sp>
        <p:nvSpPr>
          <p:cNvPr id="347141" name="Rectangle 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47140" name="Object 4"/>
          <p:cNvGraphicFramePr>
            <a:graphicFrameLocks noChangeAspect="1"/>
          </p:cNvGraphicFramePr>
          <p:nvPr/>
        </p:nvGraphicFramePr>
        <p:xfrm>
          <a:off x="6516216" y="1412776"/>
          <a:ext cx="2369244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16" name="Visio" r:id="rId3" imgW="17754600" imgH="11449050" progId="Visio.Drawing.11">
                  <p:embed/>
                </p:oleObj>
              </mc:Choice>
              <mc:Fallback>
                <p:oleObj name="Visio" r:id="rId3" imgW="17754600" imgH="1144905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1412776"/>
                        <a:ext cx="2369244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21" name="Object 5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17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形状 25601"/>
          <p:cNvSpPr/>
          <p:nvPr/>
        </p:nvSpPr>
        <p:spPr>
          <a:xfrm>
            <a:off x="0" y="0"/>
            <a:ext cx="545465" cy="635"/>
          </a:xfrm>
          <a:prstGeom prst="rect">
            <a:avLst/>
          </a:prstGeom>
          <a:noFill/>
          <a:ln w="0">
            <a:noFill/>
          </a:ln>
        </p:spPr>
        <p:txBody>
          <a:bodyPr vert="horz" wrap="none" lIns="91440" tIns="45720" rIns="91440" bIns="45720" anchor="ctr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5603" name="形状 25602"/>
          <p:cNvSpPr/>
          <p:nvPr/>
        </p:nvSpPr>
        <p:spPr>
          <a:xfrm>
            <a:off x="0" y="523875"/>
            <a:ext cx="252095" cy="635"/>
          </a:xfrm>
          <a:prstGeom prst="rect">
            <a:avLst/>
          </a:prstGeom>
          <a:noFill/>
          <a:ln w="0">
            <a:noFill/>
          </a:ln>
        </p:spPr>
        <p:txBody>
          <a:bodyPr vert="horz" wrap="none" lIns="91440" tIns="45720" rIns="91440" bIns="45720" anchor="ctr">
            <a:sp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ln w="9525" cap="flat" cmpd="sng">
                  <a:noFill/>
                </a:ln>
                <a:solidFill>
                  <a:schemeClr val="tx1"/>
                </a:solidFill>
                <a:latin typeface="Calibri" panose="020F0502020204030204" charset="0"/>
                <a:ea typeface="Calibri" panose="020F0502020204030204" charset="0"/>
              </a:rPr>
              <a:t> </a:t>
            </a:r>
            <a:r>
              <a:rPr lang="en-US" altLang="ko-KR" sz="800" b="0" strike="noStrike" cap="none" dirty="0">
                <a:ln w="9525" cap="flat" cmpd="sng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ko-KR" altLang="en-US" sz="800" b="0" strike="noStrike" cap="none" dirty="0">
              <a:ln w="9525" cap="flat" cmpd="sng">
                <a:noFill/>
              </a:ln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-27305"/>
            <a:ext cx="9144635" cy="6864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300" b="1" strike="noStrike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Company Profile</a:t>
            </a:r>
            <a:endParaRPr lang="ko-KR" altLang="en-US" sz="2300" b="1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形状 8"/>
          <p:cNvSpPr/>
          <p:nvPr/>
        </p:nvSpPr>
        <p:spPr>
          <a:xfrm>
            <a:off x="228600" y="5033010"/>
            <a:ext cx="8916035" cy="1708785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r>
              <a:rPr lang="en-US" altLang="ko-KR" sz="1500" b="0" strike="noStrike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引入市场化风险投资</a:t>
            </a: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r>
              <a:rPr lang="en-US" altLang="ko-KR" sz="1500" b="0" strike="noStrike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创始团队： 硅谷 + 中国</a:t>
            </a: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r>
              <a:rPr lang="en-US" altLang="ko-KR" sz="1500" b="0" strike="noStrike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100% 自主知识产权：已申请专利 60+</a:t>
            </a: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/>
              <a:buChar char="u"/>
            </a:pPr>
            <a:r>
              <a:rPr lang="en-US" altLang="ko-KR" sz="1500" b="0" strike="noStrike" cap="non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国内第一家专注 “环境传感器芯片” 公司</a:t>
            </a:r>
            <a:endParaRPr lang="ko-KR" altLang="en-US" sz="1500" b="0" strike="noStrike" cap="none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49523" name="图片 149522" descr="C:/Users/Brianna/AppData/Roaming/JisuOffice/ETemp/4584_8072776/fImage137016274827.wmf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0710" cy="600710"/>
          </a:xfrm>
          <a:prstGeom prst="rect">
            <a:avLst/>
          </a:prstGeom>
          <a:noFill/>
        </p:spPr>
      </p:pic>
      <p:sp>
        <p:nvSpPr>
          <p:cNvPr id="13" name="形状 12"/>
          <p:cNvSpPr/>
          <p:nvPr/>
        </p:nvSpPr>
        <p:spPr>
          <a:xfrm>
            <a:off x="35560" y="2525395"/>
            <a:ext cx="9109075" cy="936625"/>
          </a:xfrm>
          <a:prstGeom prst="notchedRightArrow">
            <a:avLst/>
          </a:prstGeom>
          <a:solidFill>
            <a:schemeClr val="accent5">
              <a:lumMod val="75000"/>
            </a:schemeClr>
          </a:solidFill>
          <a:ln w="0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形状 13"/>
          <p:cNvSpPr/>
          <p:nvPr/>
        </p:nvSpPr>
        <p:spPr>
          <a:xfrm>
            <a:off x="539750" y="2905125"/>
            <a:ext cx="216535" cy="216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形状 14"/>
          <p:cNvSpPr/>
          <p:nvPr/>
        </p:nvSpPr>
        <p:spPr>
          <a:xfrm>
            <a:off x="2267585" y="2885440"/>
            <a:ext cx="216535" cy="216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形状 15"/>
          <p:cNvSpPr/>
          <p:nvPr/>
        </p:nvSpPr>
        <p:spPr>
          <a:xfrm>
            <a:off x="4572000" y="2885440"/>
            <a:ext cx="216535" cy="216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形状 16"/>
          <p:cNvSpPr/>
          <p:nvPr/>
        </p:nvSpPr>
        <p:spPr>
          <a:xfrm>
            <a:off x="6732270" y="2885440"/>
            <a:ext cx="216535" cy="216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1460" y="3769360"/>
            <a:ext cx="1072515" cy="523875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2015.02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在上海成立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34" name="形状 33"/>
          <p:cNvCxnSpPr/>
          <p:nvPr/>
        </p:nvCxnSpPr>
        <p:spPr>
          <a:xfrm flipV="1">
            <a:off x="683260" y="3245485"/>
            <a:ext cx="635" cy="452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941195" y="3769360"/>
            <a:ext cx="1623695" cy="739140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2016.03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第一个温度传感器样品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36" name="形状 35"/>
          <p:cNvCxnSpPr/>
          <p:nvPr/>
        </p:nvCxnSpPr>
        <p:spPr>
          <a:xfrm flipV="1">
            <a:off x="2411730" y="3265170"/>
            <a:ext cx="635" cy="43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4208780" y="3769360"/>
            <a:ext cx="1732280" cy="739140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2017.10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第一个温湿度传感器样品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584950" y="3770630"/>
            <a:ext cx="1732280" cy="523875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2019.12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400" b="0" strike="noStrike" cap="none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第一个气体传感器</a:t>
            </a:r>
            <a:endParaRPr lang="ko-KR" altLang="en-US" sz="1400" b="0" strike="noStrike" cap="none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40" name="形状 39"/>
          <p:cNvCxnSpPr/>
          <p:nvPr/>
        </p:nvCxnSpPr>
        <p:spPr>
          <a:xfrm flipV="1">
            <a:off x="6876415" y="3265170"/>
            <a:ext cx="635" cy="43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524" name="图片 149523" descr="C:/Users/Brianna/AppData/Roaming/JisuOffice/ETemp/4584_8072776/fImage2085716405436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5" y="1688465"/>
            <a:ext cx="1362710" cy="876935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9" name="形状 48"/>
          <p:cNvCxnSpPr/>
          <p:nvPr/>
        </p:nvCxnSpPr>
        <p:spPr>
          <a:xfrm flipV="1">
            <a:off x="4716145" y="3265170"/>
            <a:ext cx="635" cy="43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 descr="C:/Users/Brianna/AppData/Roaming/JisuOffice/ETemp/4584_8072776/fImage3819716422391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5" t="20254" r="23312" b="23924"/>
          <a:stretch>
            <a:fillRect/>
          </a:stretch>
        </p:blipFill>
        <p:spPr>
          <a:xfrm>
            <a:off x="1979930" y="1700530"/>
            <a:ext cx="864870" cy="86487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525" name="图片 149524" descr="C:/Users/Brianna/AppData/Roaming/JisuOffice/ETemp/4584_8072776/fImage1022116434604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0155" y="1772920"/>
            <a:ext cx="1534160" cy="792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526" name="图片 149525" descr="C:/Users/Brianna/AppData/Roaming/JisuOffice/ETemp/4584_8072776/fImage2993816443902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980" y="1844675"/>
            <a:ext cx="720090" cy="71247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CT7302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301371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Human Body Measurement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Thermal Monitor/Management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307080"/>
            <a:ext cx="220980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SOT-23-5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DFN-3x3-8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715000" y="2132965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Parts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3600" y="2416810"/>
            <a:ext cx="304800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Ti, TMP112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Si705x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1544955"/>
            <a:ext cx="5499735" cy="240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2.5V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Average Current Consumption: 15uA(Typ.) @ 1.0Con/s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Standby Current: 0.1uA(Typ.), 0.3uA(Max.)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zh-CN" altLang="zh-CN" sz="1500" dirty="0">
                <a:solidFill>
                  <a:schemeClr val="tx2">
                    <a:lumMod val="75000"/>
                  </a:schemeClr>
                </a:solidFill>
              </a:rPr>
              <a:t>±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0.2oC(Max.) from -20oC to 80oC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zh-CN" altLang="zh-CN" sz="1500" dirty="0">
                <a:solidFill>
                  <a:schemeClr val="tx2">
                    <a:lumMod val="75000"/>
                  </a:schemeClr>
                </a:solidFill>
              </a:rPr>
              <a:t>±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0.5oC(Max.) from -20oC to 100oC</a:t>
            </a:r>
            <a:endParaRPr lang="zh-CN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zh-CN" altLang="zh-CN" sz="1500" dirty="0">
                <a:solidFill>
                  <a:schemeClr val="tx2">
                    <a:lumMod val="75000"/>
                  </a:schemeClr>
                </a:solidFill>
              </a:rPr>
              <a:t>±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1.0oC(Max.) from -55oC to 125oC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Compatible with SMBus, I2C and 2-wire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active High/Low for ALERT Output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Generate 4 different slave address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35245" name="Object 77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86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30757" name="Object 5"/>
          <p:cNvGraphicFramePr>
            <a:graphicFrameLocks noChangeAspect="1"/>
          </p:cNvGraphicFramePr>
          <p:nvPr/>
        </p:nvGraphicFramePr>
        <p:xfrm>
          <a:off x="107504" y="4797152"/>
          <a:ext cx="21717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87" name="Visio" r:id="rId3" imgW="12039600" imgH="6962775" progId="Visio.Drawing.11">
                  <p:embed/>
                </p:oleObj>
              </mc:Choice>
              <mc:Fallback>
                <p:oleObj name="Visio" r:id="rId3" imgW="12039600" imgH="6962775" progId="Visio.Drawing.11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797152"/>
                        <a:ext cx="2171700" cy="125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30759" name="Object 7"/>
          <p:cNvGraphicFramePr>
            <a:graphicFrameLocks noChangeAspect="1"/>
          </p:cNvGraphicFramePr>
          <p:nvPr/>
        </p:nvGraphicFramePr>
        <p:xfrm>
          <a:off x="2267743" y="4653136"/>
          <a:ext cx="2514863" cy="1583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88" name="Visio" r:id="rId5" imgW="18116550" imgH="11401425" progId="Visio.Drawing.11">
                  <p:embed/>
                </p:oleObj>
              </mc:Choice>
              <mc:Fallback>
                <p:oleObj name="Visio" r:id="rId5" imgW="18116550" imgH="11401425" progId="Visio.Drawing.11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3" y="4653136"/>
                        <a:ext cx="2514863" cy="1583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2" name="Rectangle 10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30761" name="Object 9"/>
          <p:cNvGraphicFramePr>
            <a:graphicFrameLocks noChangeAspect="1"/>
          </p:cNvGraphicFramePr>
          <p:nvPr/>
        </p:nvGraphicFramePr>
        <p:xfrm>
          <a:off x="5508104" y="4725144"/>
          <a:ext cx="3240360" cy="192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89" name="Visio" r:id="rId7" imgW="19373850" imgH="11525250" progId="Visio.Drawing.11">
                  <p:embed/>
                </p:oleObj>
              </mc:Choice>
              <mc:Fallback>
                <p:oleObj name="Visio" r:id="rId7" imgW="19373850" imgH="11525250" progId="Visio.Drawing.11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725144"/>
                        <a:ext cx="3240360" cy="192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CT75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216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1.75V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Average Current Consumption: 10uA 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±0.5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50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Compatible with SMBus, I2C and 2-wire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Over/Under Temperature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active High/Low for ALERT Output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Support SMBus ALERT Response Address(ARA)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Generate 32 different slave address by A0/A1/A2 PIN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0" y="4038600"/>
            <a:ext cx="1524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78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Smart HVAC System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Thermal Monitor/Management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PC or Server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52400" y="4324985"/>
            <a:ext cx="2115185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SOP-8, MSOP-8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715000" y="23622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Parts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3600" y="2644140"/>
            <a:ext cx="3200400" cy="1246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Ti, LM75/A/B/C, TMP75/175/275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Maxim, DS75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ST, STxx75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Microchip, TCN75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On semi, NCT75, ADT75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21190" name="Object 6"/>
          <p:cNvGraphicFramePr>
            <a:graphicFrameLocks noChangeAspect="1"/>
          </p:cNvGraphicFramePr>
          <p:nvPr/>
        </p:nvGraphicFramePr>
        <p:xfrm>
          <a:off x="380999" y="4876800"/>
          <a:ext cx="3683431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74" name="Visio" r:id="rId1" imgW="17716500" imgH="8401050" progId="Visio.Drawing.11">
                  <p:embed/>
                </p:oleObj>
              </mc:Choice>
              <mc:Fallback>
                <p:oleObj name="Visio" r:id="rId1" imgW="17716500" imgH="840105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" y="4876800"/>
                        <a:ext cx="3683431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21192" name="Object 8"/>
          <p:cNvGraphicFramePr>
            <a:graphicFrameLocks noChangeAspect="1"/>
          </p:cNvGraphicFramePr>
          <p:nvPr/>
        </p:nvGraphicFramePr>
        <p:xfrm>
          <a:off x="4419600" y="4648200"/>
          <a:ext cx="464574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75" name="Visio" r:id="rId3" imgW="28917900" imgH="13239750" progId="Visio.Drawing.11">
                  <p:embed/>
                </p:oleObj>
              </mc:Choice>
              <mc:Fallback>
                <p:oleObj name="Visio" r:id="rId3" imgW="28917900" imgH="1323975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648200"/>
                        <a:ext cx="4645742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1244" name="Object 60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76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CT7112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216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1.5V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Average Current Consumption: 10uA 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±0.5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50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Compatible with SMBus, I2C and 2-wire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Over/Under Temperature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active High/Low for ALERT Output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Support SMBus ALERT Response Address(ARA)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Generate 4 different slave address by A0 PIN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96280" y="2963545"/>
            <a:ext cx="1524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78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Smart HVAC System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Thermal Monitor/Management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PC or Server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8680" y="3249930"/>
            <a:ext cx="2115185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DFN-1.6x1.6-6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715000" y="23622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Parts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3600" y="2644140"/>
            <a:ext cx="32004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Ti, TMP112/102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1191" name="Rectangle 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21244" name="Object 60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58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85029" name="Object 5"/>
          <p:cNvGraphicFramePr>
            <a:graphicFrameLocks noChangeAspect="1"/>
          </p:cNvGraphicFramePr>
          <p:nvPr/>
        </p:nvGraphicFramePr>
        <p:xfrm>
          <a:off x="107504" y="4653136"/>
          <a:ext cx="2369922" cy="1564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59" name="Visio" r:id="rId3" imgW="12992100" imgH="8582025" progId="Visio.Drawing.11">
                  <p:embed/>
                </p:oleObj>
              </mc:Choice>
              <mc:Fallback>
                <p:oleObj name="Visio" r:id="rId3" imgW="12992100" imgH="8582025" progId="Visio.Drawing.11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653136"/>
                        <a:ext cx="2369922" cy="15643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032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85031" name="Object 7"/>
          <p:cNvGraphicFramePr>
            <a:graphicFrameLocks noChangeAspect="1"/>
          </p:cNvGraphicFramePr>
          <p:nvPr/>
        </p:nvGraphicFramePr>
        <p:xfrm>
          <a:off x="2398051" y="4701505"/>
          <a:ext cx="2461981" cy="1535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60" name="Visio" r:id="rId5" imgW="13706475" imgH="8582025" progId="Visio.Drawing.11">
                  <p:embed/>
                </p:oleObj>
              </mc:Choice>
              <mc:Fallback>
                <p:oleObj name="Visio" r:id="rId5" imgW="13706475" imgH="8582025" progId="Visio.Drawing.11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051" y="4701505"/>
                        <a:ext cx="2461981" cy="15358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39750" y="6309360"/>
            <a:ext cx="1130935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CT7112A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637790" y="6309360"/>
            <a:ext cx="1130935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CT7112B</a:t>
            </a:r>
            <a:endParaRPr lang="zh-CN" altLang="en-US" dirty="0"/>
          </a:p>
        </p:txBody>
      </p:sp>
      <p:sp>
        <p:nvSpPr>
          <p:cNvPr id="385034" name="Rectangle 10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85033" name="Object 9"/>
          <p:cNvGraphicFramePr>
            <a:graphicFrameLocks noChangeAspect="1"/>
          </p:cNvGraphicFramePr>
          <p:nvPr/>
        </p:nvGraphicFramePr>
        <p:xfrm>
          <a:off x="5004048" y="4293096"/>
          <a:ext cx="4032065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61" name="Visio" r:id="rId7" imgW="19488150" imgH="11525250" progId="Visio.Drawing.11">
                  <p:embed/>
                </p:oleObj>
              </mc:Choice>
              <mc:Fallback>
                <p:oleObj name="Visio" r:id="rId7" imgW="19488150" imgH="11525250" progId="Visio.Drawing.11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4293096"/>
                        <a:ext cx="4032065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CT1820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2862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2.5V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Current Consumption: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30uA during Temperature Conversion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±0.5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C(Max.) over -10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85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±1.0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C(Max.) over -10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100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±2.0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C(Max.) over -55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125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Conversion time: 30ms(Typ.) @ 12-bit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Compatible with Single-Line, 1-wire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Over/Under Temperature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b="1" dirty="0">
                <a:solidFill>
                  <a:schemeClr val="tx2">
                    <a:lumMod val="75000"/>
                  </a:schemeClr>
                </a:solidFill>
              </a:rPr>
              <a:t>Temperature up to 160</a:t>
            </a:r>
            <a:r>
              <a:rPr lang="en-US" altLang="zh-CN" sz="1500" b="1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b="1" dirty="0">
                <a:solidFill>
                  <a:schemeClr val="tx2">
                    <a:lumMod val="75000"/>
                  </a:schemeClr>
                </a:solidFill>
              </a:rPr>
              <a:t>C Max. (CT1820HT)</a:t>
            </a:r>
            <a:endParaRPr lang="en-US" altLang="zh-CN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32766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101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Thermometer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Smart HVAC System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Long distance, numerous temperature sampling Application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569970"/>
            <a:ext cx="320040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TO-92, TO-92S, TO-92S-2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SOT-23, MSOP-8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715000" y="26670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Parts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3600" y="2951480"/>
            <a:ext cx="30480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DS18B20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20846" name="Object 14"/>
          <p:cNvGraphicFramePr>
            <a:graphicFrameLocks noChangeAspect="1"/>
          </p:cNvGraphicFramePr>
          <p:nvPr/>
        </p:nvGraphicFramePr>
        <p:xfrm>
          <a:off x="6084168" y="4941168"/>
          <a:ext cx="2926975" cy="1725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89" name="Visio" r:id="rId1" imgW="3987800" imgH="2565400" progId="Visio.Drawing.11">
                  <p:embed/>
                </p:oleObj>
              </mc:Choice>
              <mc:Fallback>
                <p:oleObj name="Visio" r:id="rId1" imgW="3987800" imgH="2565400" progId="Visio.Drawing.11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4941168"/>
                        <a:ext cx="2926975" cy="1725290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20896" name="Object 64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90" name="Visio" r:id="rId3" imgW="990600" imgH="1002030" progId="Visio.Drawing.11">
                  <p:embed/>
                </p:oleObj>
              </mc:Choice>
              <mc:Fallback>
                <p:oleObj name="Visio" r:id="rId3" imgW="990600" imgH="1002030" progId="Visio.Drawing.11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33829" name="Object 5"/>
          <p:cNvGraphicFramePr>
            <a:graphicFrameLocks noChangeAspect="1"/>
          </p:cNvGraphicFramePr>
          <p:nvPr/>
        </p:nvGraphicFramePr>
        <p:xfrm>
          <a:off x="35496" y="4797152"/>
          <a:ext cx="311467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91" name="" r:id="rId5" imgW="301228125" imgH="138588750" progId="">
                  <p:embed/>
                </p:oleObj>
              </mc:Choice>
              <mc:Fallback>
                <p:oleObj name="" r:id="rId5" imgW="301228125" imgH="138588750" progId="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571" t="50000" r="15874" b="23178"/>
                      <a:stretch>
                        <a:fillRect/>
                      </a:stretch>
                    </p:blipFill>
                    <p:spPr bwMode="auto">
                      <a:xfrm>
                        <a:off x="35496" y="4797152"/>
                        <a:ext cx="3114675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32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33831" name="Object 7"/>
          <p:cNvGraphicFramePr>
            <a:graphicFrameLocks noChangeAspect="1"/>
          </p:cNvGraphicFramePr>
          <p:nvPr/>
        </p:nvGraphicFramePr>
        <p:xfrm>
          <a:off x="107504" y="6009674"/>
          <a:ext cx="1728192" cy="73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92" name="Visio" r:id="rId7" imgW="1689735" imgH="718185" progId="Visio.Drawing.11">
                  <p:embed/>
                </p:oleObj>
              </mc:Choice>
              <mc:Fallback>
                <p:oleObj name="Visio" r:id="rId7" imgW="1689735" imgH="718185" progId="Visio.Drawing.11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6009674"/>
                        <a:ext cx="1728192" cy="731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34" name="Rectangle 10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33833" name="Object 9"/>
          <p:cNvGraphicFramePr>
            <a:graphicFrameLocks noChangeAspect="1"/>
          </p:cNvGraphicFramePr>
          <p:nvPr/>
        </p:nvGraphicFramePr>
        <p:xfrm>
          <a:off x="2051720" y="5846685"/>
          <a:ext cx="648072" cy="894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993" name="Visio" r:id="rId9" imgW="6962775" imgH="10020300" progId="Visio.Drawing.11">
                  <p:embed/>
                </p:oleObj>
              </mc:Choice>
              <mc:Fallback>
                <p:oleObj name="Visio" r:id="rId9" imgW="6962775" imgH="10020300" progId="Visio.Drawing.11">
                  <p:embed/>
                  <p:pic>
                    <p:nvPicPr>
                      <p:cNvPr id="0" name="Picture 1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760"/>
                      <a:stretch>
                        <a:fillRect/>
                      </a:stretch>
                    </p:blipFill>
                    <p:spPr bwMode="auto">
                      <a:xfrm>
                        <a:off x="2051720" y="5846685"/>
                        <a:ext cx="648072" cy="8946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图片 30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720" y="4869180"/>
            <a:ext cx="2305050" cy="74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3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65" y="5877560"/>
            <a:ext cx="2428875" cy="82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CT1712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216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2.5V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Current Consumption: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15uA during Temperature Conversion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±1.0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C(Typ.)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85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Conversion time: 35ms(Typ.) @ 12-bit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Single-Line Digital interface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b="1" dirty="0">
                <a:solidFill>
                  <a:schemeClr val="tx2">
                    <a:lumMod val="75000"/>
                  </a:schemeClr>
                </a:solidFill>
              </a:rPr>
              <a:t>Temperature up to 160</a:t>
            </a:r>
            <a:r>
              <a:rPr lang="en-US" altLang="zh-CN" sz="1500" b="1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b="1" dirty="0">
                <a:solidFill>
                  <a:schemeClr val="tx2">
                    <a:lumMod val="75000"/>
                  </a:schemeClr>
                </a:solidFill>
              </a:rPr>
              <a:t>C Max. (CT1712HT)</a:t>
            </a:r>
            <a:endParaRPr lang="en-US" altLang="zh-CN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2853055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78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General Temperature Monitor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White Appliance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Smoke/Heater Detector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145790"/>
            <a:ext cx="22098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TO-92S-2 (2PIN)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66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1910" name="Object 6"/>
          <p:cNvGraphicFramePr>
            <a:graphicFrameLocks noChangeAspect="1"/>
          </p:cNvGraphicFramePr>
          <p:nvPr/>
        </p:nvGraphicFramePr>
        <p:xfrm>
          <a:off x="256034" y="5085184"/>
          <a:ext cx="4367008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67" name="Visio" r:id="rId3" imgW="45720000" imgH="13525500" progId="Visio.Drawing.11">
                  <p:embed/>
                </p:oleObj>
              </mc:Choice>
              <mc:Fallback>
                <p:oleObj name="Visio" r:id="rId3" imgW="45720000" imgH="135255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34" y="5085184"/>
                        <a:ext cx="4367008" cy="12961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3" name="Rectangle 9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51912" name="Object 8"/>
          <p:cNvGraphicFramePr>
            <a:graphicFrameLocks noChangeAspect="1"/>
          </p:cNvGraphicFramePr>
          <p:nvPr/>
        </p:nvGraphicFramePr>
        <p:xfrm>
          <a:off x="4788024" y="4653136"/>
          <a:ext cx="4214105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68" name="Visio" r:id="rId5" imgW="3937000" imgH="1689100" progId="Visio.Drawing.11">
                  <p:embed/>
                </p:oleObj>
              </mc:Choice>
              <mc:Fallback>
                <p:oleObj name="Visio" r:id="rId5" imgW="3937000" imgH="168910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653136"/>
                        <a:ext cx="4214105" cy="18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CT1710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1939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2.8V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Current Consumption: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15uA during Temperature Conversion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±1.0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C(Typ.)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85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Conversion time: 35ms(Typ.) @ 12-bit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Single-Line Digital interface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29972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General Temperature Monitor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White Appliance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289935"/>
            <a:ext cx="22098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SOT23-3/TO-92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220335" y="6488430"/>
            <a:ext cx="3923665" cy="36957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 Digital Thermal Sensor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17" name="Object 5"/>
          <p:cNvGraphicFramePr>
            <a:graphicFrameLocks noChangeAspect="1"/>
          </p:cNvGraphicFramePr>
          <p:nvPr/>
        </p:nvGraphicFramePr>
        <p:xfrm>
          <a:off x="179512" y="4221088"/>
          <a:ext cx="153352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2" name="Visio" r:id="rId1" imgW="6962775" imgH="10020300" progId="Visio.Drawing.11">
                  <p:embed/>
                </p:oleObj>
              </mc:Choice>
              <mc:Fallback>
                <p:oleObj name="Visio" r:id="rId1" imgW="6962775" imgH="10020300" progId="Visio.Drawing.11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221088"/>
                        <a:ext cx="1533525" cy="220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4663380" y="4077072"/>
          <a:ext cx="422910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3" name="Visio" r:id="rId3" imgW="29641800" imgH="13982700" progId="Visio.Drawing.11">
                  <p:embed/>
                </p:oleObj>
              </mc:Choice>
              <mc:Fallback>
                <p:oleObj name="Visio" r:id="rId3" imgW="29641800" imgH="13982700" progId="Visio.Drawing.11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380" y="4077072"/>
                        <a:ext cx="4229100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4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0997" name="Object 5"/>
          <p:cNvGraphicFramePr>
            <a:graphicFrameLocks noChangeAspect="1"/>
          </p:cNvGraphicFramePr>
          <p:nvPr/>
        </p:nvGraphicFramePr>
        <p:xfrm>
          <a:off x="2339752" y="3776042"/>
          <a:ext cx="765772" cy="2893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5" name="Visio" r:id="rId7" imgW="14963775" imgH="56454675" progId="Visio.Drawing.11">
                  <p:embed/>
                </p:oleObj>
              </mc:Choice>
              <mc:Fallback>
                <p:oleObj name="Visio" r:id="rId7" imgW="14963775" imgH="56454675" progId="Visio.Drawing.11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776042"/>
                        <a:ext cx="765772" cy="28933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CT1705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1939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2.8V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Current Consumption: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15uA during Temperature Conversion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±0.5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C(Typ.) over -30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50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Conversion time: 35ms(Typ.) @ 12-bit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Single-Line Digital interface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29972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78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General Temperature Monitor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White Appliance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Logger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289935"/>
            <a:ext cx="22098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SOT23-3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17" name="Object 5"/>
          <p:cNvGraphicFramePr>
            <a:graphicFrameLocks noChangeAspect="1"/>
          </p:cNvGraphicFramePr>
          <p:nvPr/>
        </p:nvGraphicFramePr>
        <p:xfrm>
          <a:off x="806227" y="4221088"/>
          <a:ext cx="153352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14" name="Visio" r:id="rId1" imgW="6962775" imgH="10020300" progId="Visio.Drawing.11">
                  <p:embed/>
                </p:oleObj>
              </mc:Choice>
              <mc:Fallback>
                <p:oleObj name="Visio" r:id="rId1" imgW="6962775" imgH="1002030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227" y="4221088"/>
                        <a:ext cx="1533525" cy="220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4663380" y="4077072"/>
          <a:ext cx="422910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15" name="Visio" r:id="rId3" imgW="29641800" imgH="13982700" progId="Visio.Drawing.11">
                  <p:embed/>
                </p:oleObj>
              </mc:Choice>
              <mc:Fallback>
                <p:oleObj name="Visio" r:id="rId3" imgW="29641800" imgH="139827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380" y="4077072"/>
                        <a:ext cx="4229100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16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CT1701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1939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2.8V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Current Consumption: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15uA during Temperature Conversion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    ±0.1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C(Typ.) over 33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43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Conversion time: 35ms(Typ.) @ 12-bit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Digital resolution 0.0625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(12bit ADC)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Single-Line Digital interface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29972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96280" y="1600200"/>
            <a:ext cx="3347720" cy="553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General Temperature Monitor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 Human Body Temperature Monitor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289935"/>
            <a:ext cx="22098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SOT23-3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43718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17" name="Object 5"/>
          <p:cNvGraphicFramePr>
            <a:graphicFrameLocks noChangeAspect="1"/>
          </p:cNvGraphicFramePr>
          <p:nvPr/>
        </p:nvGraphicFramePr>
        <p:xfrm>
          <a:off x="806227" y="4221088"/>
          <a:ext cx="153352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38" name="Visio" r:id="rId1" imgW="6962775" imgH="10020300" progId="Visio.Drawing.11">
                  <p:embed/>
                </p:oleObj>
              </mc:Choice>
              <mc:Fallback>
                <p:oleObj name="Visio" r:id="rId1" imgW="6962775" imgH="1002030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227" y="4221088"/>
                        <a:ext cx="1533525" cy="220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20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43719" name="Object 7"/>
          <p:cNvGraphicFramePr>
            <a:graphicFrameLocks noChangeAspect="1"/>
          </p:cNvGraphicFramePr>
          <p:nvPr/>
        </p:nvGraphicFramePr>
        <p:xfrm>
          <a:off x="4663380" y="4077072"/>
          <a:ext cx="422910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39" name="Visio" r:id="rId3" imgW="29641800" imgH="13982700" progId="Visio.Drawing.11">
                  <p:embed/>
                </p:oleObj>
              </mc:Choice>
              <mc:Fallback>
                <p:oleObj name="Visio" r:id="rId3" imgW="29641800" imgH="139827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380" y="4077072"/>
                        <a:ext cx="4229100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3721" name="Object 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40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CT75 vs. LM75/TMP75…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20216" y="1484784"/>
          <a:ext cx="8744272" cy="5065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5916"/>
                <a:gridCol w="1583700"/>
                <a:gridCol w="1368152"/>
                <a:gridCol w="1152128"/>
                <a:gridCol w="1080120"/>
                <a:gridCol w="1224136"/>
                <a:gridCol w="1080120"/>
              </a:tblGrid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PN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CT75</a:t>
                      </a:r>
                      <a:endParaRPr lang="en-US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TMP75</a:t>
                      </a:r>
                      <a:endParaRPr lang="en-US" sz="1600" b="1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TCN75A</a:t>
                      </a:r>
                      <a:endParaRPr lang="en-US" sz="1600" b="1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LM75A</a:t>
                      </a:r>
                      <a:endParaRPr lang="en-US" sz="1600" b="1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NCT75</a:t>
                      </a:r>
                      <a:endParaRPr lang="en-US" sz="1600" b="1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VCC Range (V)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1.75-5.5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2.7-5.5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2.7-5.5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2.8-5.5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3.0-5.5</a:t>
                      </a:r>
                      <a:endParaRPr lang="en-US" altLang="zh-CN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Temperature Range (</a:t>
                      </a:r>
                      <a:r>
                        <a:rPr lang="en-US" sz="1600" b="1" u="none" strike="noStrike" baseline="30000" dirty="0" err="1">
                          <a:effectLst/>
                          <a:latin typeface="+mj-lt"/>
                        </a:rPr>
                        <a:t>o</a:t>
                      </a:r>
                      <a:r>
                        <a:rPr lang="en-US" sz="1600" b="1" u="none" strike="noStrike" dirty="0" err="1">
                          <a:effectLst/>
                          <a:latin typeface="+mj-lt"/>
                        </a:rPr>
                        <a:t>C</a:t>
                      </a:r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-55 to 125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 -40 to 125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 -40 to 125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 -55 to 125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-55 to 125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Accuracy(</a:t>
                      </a:r>
                      <a:r>
                        <a:rPr lang="en-US" sz="1600" b="1" u="none" strike="noStrike" baseline="30000" dirty="0" err="1">
                          <a:effectLst/>
                          <a:latin typeface="+mj-lt"/>
                        </a:rPr>
                        <a:t>o</a:t>
                      </a:r>
                      <a:r>
                        <a:rPr lang="en-US" sz="1600" b="1" u="none" strike="noStrike" dirty="0" err="1">
                          <a:effectLst/>
                          <a:latin typeface="+mj-lt"/>
                        </a:rPr>
                        <a:t>C</a:t>
                      </a:r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) [</a:t>
                      </a:r>
                      <a:r>
                        <a:rPr lang="en-US" sz="1600" b="1" u="none" strike="noStrike" dirty="0" err="1">
                          <a:effectLst/>
                          <a:latin typeface="+mj-lt"/>
                        </a:rPr>
                        <a:t>Typ</a:t>
                      </a:r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/Max]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±0.5/±1.5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±0.5/±2.0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±1.0/±2.0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±1.0/±2.0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±1.0/±2.0</a:t>
                      </a:r>
                      <a:endParaRPr lang="en-US" altLang="zh-CN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Power Consumption (Typ./Max.) [uA]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7/10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50/85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200/500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100/NA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440/580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5390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Shutdown</a:t>
                      </a:r>
                      <a:r>
                        <a:rPr lang="en-US" sz="1600" b="1" u="none" strike="noStrike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Current (Typ)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1.5uA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0.1uA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2.0uA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3.5uA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3.0uA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  <a:latin typeface="+mj-lt"/>
                        </a:rPr>
                        <a:t>Conversion time(us)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30ms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220ms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30ms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100ms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48.5ms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Standard Alone Thermostat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SMBus ARA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YES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I2C Max.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Freq (kHz)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3,400</a:t>
                      </a:r>
                      <a:endParaRPr lang="en-US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3,400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400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400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Slave Address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ESD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HBM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6000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4000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4000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2000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n-US" altLang="zh-CN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600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300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400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200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en-US" altLang="zh-CN" sz="1600" u="none" strike="noStrike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26952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CDM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1000</a:t>
                      </a:r>
                      <a:endParaRPr lang="en-US" altLang="zh-CN" sz="1600" b="0" i="0" u="none" strike="noStrike" dirty="0">
                        <a:solidFill>
                          <a:srgbClr val="C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1000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7030A0"/>
                          </a:solidFill>
                          <a:effectLst/>
                          <a:latin typeface="+mj-lt"/>
                        </a:rPr>
                        <a:t>1000</a:t>
                      </a:r>
                      <a:endParaRPr lang="en-US" altLang="zh-CN" sz="1600" b="0" i="0" u="none" strike="noStrike" dirty="0">
                        <a:solidFill>
                          <a:srgbClr val="7030A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7030A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64194" name="Object 2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602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CT1820 vs. DS18B20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438152" y="1556792"/>
          <a:ext cx="8277252" cy="475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0906"/>
                <a:gridCol w="2428892"/>
                <a:gridCol w="2357454"/>
              </a:tblGrid>
              <a:tr h="613230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baseline="0" dirty="0"/>
                        <a:t>Parameters</a:t>
                      </a:r>
                      <a:endParaRPr lang="zh-CN" altLang="en-US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baseline="0" dirty="0"/>
                        <a:t>CT1820</a:t>
                      </a:r>
                      <a:endParaRPr lang="zh-CN" altLang="en-US" b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baseline="0" dirty="0"/>
                        <a:t>DS18B20</a:t>
                      </a:r>
                      <a:endParaRPr lang="zh-CN" altLang="en-US" b="1" baseline="0" dirty="0"/>
                    </a:p>
                  </a:txBody>
                  <a:tcPr anchor="ctr"/>
                </a:tc>
              </a:tr>
              <a:tr h="536576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Supply Voltage [V]</a:t>
                      </a:r>
                      <a:endParaRPr lang="en-US" altLang="zh-CN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1.8V to 5.5V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3.0V to 5.5V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536576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Temperature Conversion Current [uA]</a:t>
                      </a:r>
                      <a:endParaRPr lang="en-US" altLang="zh-CN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30[Typ.]/60[Max.]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1000[Typ.]/1500[Max.]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536576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Conversion Time @12bit [ms]</a:t>
                      </a:r>
                      <a:endParaRPr lang="en-US" altLang="zh-CN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30.0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750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536576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Conversion Time Temp-Coe [</a:t>
                      </a:r>
                      <a:r>
                        <a:rPr lang="en-US" altLang="zh-CN" sz="1500" dirty="0" err="1"/>
                        <a:t>ppm</a:t>
                      </a:r>
                      <a:r>
                        <a:rPr lang="en-US" altLang="zh-CN" sz="1500" dirty="0"/>
                        <a:t>/</a:t>
                      </a:r>
                      <a:r>
                        <a:rPr lang="en-US" altLang="zh-CN" sz="1500" baseline="30000" dirty="0"/>
                        <a:t>o</a:t>
                      </a:r>
                      <a:r>
                        <a:rPr lang="en-US" altLang="zh-CN" sz="1500" dirty="0"/>
                        <a:t>C]</a:t>
                      </a:r>
                      <a:endParaRPr lang="en-US" altLang="zh-CN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dirty="0"/>
                        <a:t>19.5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129.9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536576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Standby Current [</a:t>
                      </a:r>
                      <a:r>
                        <a:rPr lang="en-US" altLang="zh-CN" sz="1500" dirty="0" err="1"/>
                        <a:t>nA</a:t>
                      </a:r>
                      <a:r>
                        <a:rPr lang="en-US" altLang="zh-CN" sz="1500" dirty="0"/>
                        <a:t>]</a:t>
                      </a:r>
                      <a:endParaRPr lang="en-US" altLang="zh-CN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dirty="0"/>
                        <a:t>50[Typ.]/200[Max.]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700[Typ.]/1000[Max.]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536576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Temperature Accuracy [</a:t>
                      </a:r>
                      <a:r>
                        <a:rPr lang="en-US" altLang="zh-CN" sz="1500" baseline="30000" dirty="0"/>
                        <a:t>o</a:t>
                      </a:r>
                      <a:r>
                        <a:rPr lang="en-US" altLang="zh-CN" sz="1500" dirty="0"/>
                        <a:t>C]</a:t>
                      </a:r>
                      <a:endParaRPr lang="en-US" altLang="zh-CN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dirty="0"/>
                        <a:t>±0.5, or ±0.2 or ±0.1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±0.5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919844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Communication</a:t>
                      </a:r>
                      <a:r>
                        <a:rPr lang="en-US" altLang="zh-CN" sz="1500" baseline="0" dirty="0"/>
                        <a:t> Rate</a:t>
                      </a:r>
                      <a:endParaRPr lang="en-US" altLang="zh-CN" sz="15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Selectable </a:t>
                      </a:r>
                      <a:endParaRPr lang="en-US" altLang="zh-CN" sz="1500" dirty="0"/>
                    </a:p>
                    <a:p>
                      <a:r>
                        <a:rPr lang="en-US" altLang="zh-CN" sz="1500" dirty="0"/>
                        <a:t>[…0.5x, 1.0x, 2.0x…]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16kbps fixed</a:t>
                      </a:r>
                      <a:endParaRPr lang="zh-CN" altLang="en-US" sz="15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22209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26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35560" y="-27305"/>
            <a:ext cx="9144635" cy="686435"/>
          </a:xfrm>
          <a:prstGeom prst="rect">
            <a:avLst/>
          </a:prstGeom>
        </p:spPr>
        <p:txBody>
          <a:bodyPr vert="horz" wrap="square" lIns="91440" tIns="45720" rIns="91440" bIns="45720" anchor="t">
            <a:noAutofit/>
          </a:bodyPr>
          <a:lstStyle/>
          <a:p>
            <a:pPr marL="0" indent="0" algn="ctr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300" b="1" strike="noStrike" cap="none" dirty="0">
                <a:solidFill>
                  <a:schemeClr val="accent1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部分客户</a:t>
            </a:r>
            <a:endParaRPr lang="ko-KR" altLang="en-US" sz="2300" b="1" strike="noStrike" cap="none" dirty="0">
              <a:solidFill>
                <a:schemeClr val="accent1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91843" name="图片 291842" descr="C:/Users/Brianna/AppData/Roaming/JisuOffice/ETemp/4584_8072776/fImage20091729153.png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2853055"/>
            <a:ext cx="1663065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48" name="图片 291847" descr="C:/Users/Brianna/AppData/Roaming/JisuOffice/ETemp/4584_8072776/fImage25651730292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645" y="1988820"/>
            <a:ext cx="1268095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49" name="图片 291848" descr="C:/Users/Brianna/AppData/Roaming/JisuOffice/ETemp/4584_8072776/fImage498317312382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4310" y="1484630"/>
            <a:ext cx="934720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52" name="图片 291851" descr="C:/Users/Brianna/AppData/Roaming/JisuOffice/ETemp/4584_8072776/fImage46551732742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4437380"/>
            <a:ext cx="1396365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55" name="图片 291854" descr="C:/Users/Brianna/AppData/Roaming/JisuOffice/ETemp/4584_8072776/fImage1608617338716.pn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0535" y="5265420"/>
            <a:ext cx="1209040" cy="3968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57" name="图片 291856" descr="C:/Users/Brianna/AppData/Roaming/JisuOffice/ETemp/4584_8072776/fImage344217349718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8480" y="5265420"/>
            <a:ext cx="878840" cy="3968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58" name="图片 291857" descr="C:/Users/Brianna/AppData/Roaming/JisuOffice/ETemp/4584_8072776/fImage2341617359895.pn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415" y="6165215"/>
            <a:ext cx="1839595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图片 4" descr="C:/Users/Brianna/AppData/Roaming/JisuOffice/ETemp/4584_8072776/fImage821017365447.pn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740" y="2780665"/>
            <a:ext cx="1296670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图片 8" descr="C:/Users/Brianna/AppData/Roaming/JisuOffice/ETemp/4584_8072776/fImage683217371726.png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6055" y="5300980"/>
            <a:ext cx="1466215" cy="3968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44" name="图片 291843" descr="C:/Users/Brianna/AppData/Roaming/JisuOffice/ETemp/4584_8072776/fImage1014817384771.png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720" y="6237605"/>
            <a:ext cx="1375410" cy="3968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图片 9" descr="C:/Users/Brianna/AppData/Roaming/JisuOffice/ETemp/4584_8072776/fImage528817391538.png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1130" y="6277610"/>
            <a:ext cx="1506220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图片 10" descr="C:/Users/Brianna/AppData/Roaming/JisuOffice/ETemp/4584_8072776/fImage470717401869.png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0810" y="6237605"/>
            <a:ext cx="1162050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" name="图片 11" descr="C:/Users/Brianna/AppData/Roaming/JisuOffice/ETemp/4584_8072776/fImage411817419912.png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664" y="5265420"/>
            <a:ext cx="1197610" cy="3968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图片 12" descr="C:/Users/Brianna/AppData/Roaming/JisuOffice/ETemp/4584_8072776/fImage327817425667.png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045" y="2853055"/>
            <a:ext cx="845185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图片 13" descr="C:/Users/Brianna/AppData/Roaming/JisuOffice/ETemp/4584_8072776/fImage258617436299.png"/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3935" y="2853055"/>
            <a:ext cx="1212215" cy="36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0" y="1628775"/>
            <a:ext cx="662940" cy="354330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通讯: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-9525" y="2617470"/>
            <a:ext cx="1047115" cy="615950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个人电脑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/服务器: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05" y="3573145"/>
            <a:ext cx="662940" cy="354330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监控: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560" y="4469130"/>
            <a:ext cx="662940" cy="354330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家电: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905" y="5333365"/>
            <a:ext cx="1094740" cy="354330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智能硬件: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560" y="6269355"/>
            <a:ext cx="662940" cy="354330"/>
          </a:xfrm>
          <a:prstGeom prst="rect">
            <a:avLst/>
          </a:prstGeom>
          <a:noFill/>
        </p:spPr>
        <p:txBody>
          <a:bodyPr vert="horz" wrap="none" lIns="91440" tIns="45720" rIns="91440" bIns="45720" anchor="t">
            <a:spAutoFit/>
          </a:bodyPr>
          <a:lstStyle/>
          <a:p>
            <a:pPr marL="0" indent="0" algn="l" defTabSz="914400" eaLnBrk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700" b="0" u="sng" strike="noStrike" cap="none" dirty="0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</a:rPr>
              <a:t>工业:</a:t>
            </a:r>
            <a:endParaRPr lang="ko-KR" altLang="en-US" sz="1700" b="0" u="sng" strike="noStrike" cap="none" dirty="0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图片 5" descr="C:/Users/Brianna/AppData/Roaming/JisuOffice/ETemp/4584_8072776/fImage535817507035.png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25" y="1484630"/>
            <a:ext cx="1541145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图片 6" descr="C:/Users/Brianna/AppData/Roaming/JisuOffice/ETemp/4584_8072776/fImage165517519894.png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1740" y="1484630"/>
            <a:ext cx="1296670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图片 3" descr="C:/Users/Brianna/AppData/Roaming/JisuOffice/ETemp/4584_8072776/fImage391517528703.png"/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0982" r="1862" b="14892"/>
          <a:stretch>
            <a:fillRect/>
          </a:stretch>
        </p:blipFill>
        <p:spPr>
          <a:xfrm>
            <a:off x="1477645" y="1484630"/>
            <a:ext cx="1712595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45" name="图片 291844" descr="C:/Users/Brianna/AppData/Roaming/JisuOffice/ETemp/4584_8072776/fImage501817533811.png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5705" y="1484630"/>
            <a:ext cx="1149985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46" name="图片 291845" descr="C:/Users/Brianna/AppData/Roaming/JisuOffice/ETemp/4584_8072776/fImage561117541322.png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830" y="3580765"/>
            <a:ext cx="1010285" cy="3530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47" name="图片 291846" descr="C:/Users/Brianna/AppData/Roaming/JisuOffice/ETemp/4584_8072776/fImage45761755333.png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110" y="3599815"/>
            <a:ext cx="1410335" cy="33401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图片 7" descr="C:/Users/Brianna/AppData/Roaming/JisuOffice/ETemp/4584_8072776/fImage46017567673.png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5300980"/>
            <a:ext cx="509270" cy="43243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1850" name="图片 291849" descr="C:/Users/Brianna/AppData/Roaming/JisuOffice/ETemp/4584_8072776/fImage192217574664.png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6455" y="5300980"/>
            <a:ext cx="1664335" cy="360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9842" name="图片 419841" descr="C:/Users/Brianna/AppData/Roaming/JisuOffice/ETemp/4584_8072776/fImage926217585141.png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920" y="1988820"/>
            <a:ext cx="1017905" cy="360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TH-Sensor  Products List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51522" y="1556792"/>
          <a:ext cx="8712966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4"/>
                <a:gridCol w="1800200"/>
                <a:gridCol w="1512168"/>
                <a:gridCol w="1368152"/>
                <a:gridCol w="1584176"/>
                <a:gridCol w="1224136"/>
              </a:tblGrid>
              <a:tr h="398435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PN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VCC (V)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Temperature Accuracy (</a:t>
                      </a:r>
                      <a:r>
                        <a:rPr lang="en-US" altLang="zh-CN" sz="15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C)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Humidity Accuracy    (RH%)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69313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CHT8305/C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SMBus/I</a:t>
                      </a:r>
                      <a:r>
                        <a:rPr lang="en-US" altLang="zh-CN" sz="1500" baseline="30000" dirty="0"/>
                        <a:t>2</a:t>
                      </a:r>
                      <a:r>
                        <a:rPr lang="en-US" altLang="zh-CN" sz="1500" dirty="0"/>
                        <a:t>C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2.5 to 5.5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±0.5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±3.0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DFN-3x3-6</a:t>
                      </a:r>
                      <a:endParaRPr lang="zh-CN" altLang="en-US" sz="1500" dirty="0"/>
                    </a:p>
                  </a:txBody>
                  <a:tcPr anchor="ctr"/>
                </a:tc>
              </a:tr>
              <a:tr h="269313"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CHT1305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dirty="0"/>
                        <a:t>1-Wire/Single-Wire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1.8 to 5.5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±0.5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±3.0</a:t>
                      </a:r>
                      <a:endParaRPr lang="zh-CN" alt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DFN-3x3-6</a:t>
                      </a:r>
                      <a:endParaRPr lang="zh-CN" altLang="en-US" sz="15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14721" name="Object 1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53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5001260" y="627189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TH-Sensor  -- CHT8305/C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76400"/>
            <a:ext cx="4953000" cy="263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2.5V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Average Current: 1.5uA(Typ.), 3.0uA(Max.)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Shutdown Current: 0.15uA(Typ.), 0.3uA(Max.)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±0.5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50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Humidity Accuracy: ±3.0%RH over 20 to 80%RH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14-bit ADC for Temperature and Humidity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Compatible with I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and 2-wire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Programmable high-limit of Temperature/humidity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Generate 4 different slave address by AD0 pin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Protection Cover is available option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359283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127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Smart HVAC System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Environment Monitor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Portable/Wearable Weather Monitor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Smart Air Cleaner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886200"/>
            <a:ext cx="22098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DFN-3x3-6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5715000" y="290703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</a:t>
            </a:r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Parts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943600" y="3181985"/>
            <a:ext cx="30480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Sensirion, SHT3x, SHT2x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20166" name="Object 6"/>
          <p:cNvGraphicFramePr>
            <a:graphicFrameLocks noChangeAspect="1"/>
          </p:cNvGraphicFramePr>
          <p:nvPr/>
        </p:nvGraphicFramePr>
        <p:xfrm>
          <a:off x="533400" y="4648200"/>
          <a:ext cx="3048000" cy="207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62" name="Visio" r:id="rId1" imgW="16468725" imgH="11277600" progId="Visio.Drawing.11">
                  <p:embed/>
                </p:oleObj>
              </mc:Choice>
              <mc:Fallback>
                <p:oleObj name="Visio" r:id="rId1" imgW="16468725" imgH="1127760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48200"/>
                        <a:ext cx="3048000" cy="2079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20168" name="Object 8"/>
          <p:cNvGraphicFramePr>
            <a:graphicFrameLocks noChangeAspect="1"/>
          </p:cNvGraphicFramePr>
          <p:nvPr/>
        </p:nvGraphicFramePr>
        <p:xfrm>
          <a:off x="4405563" y="4724400"/>
          <a:ext cx="4662237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63" name="Visio" r:id="rId3" imgW="26574750" imgH="10848975" progId="Visio.Drawing.11">
                  <p:embed/>
                </p:oleObj>
              </mc:Choice>
              <mc:Fallback>
                <p:oleObj name="Visio" r:id="rId3" imgW="26574750" imgH="10848975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563" y="4724400"/>
                        <a:ext cx="4662237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9" name="Object 5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64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5400000">
            <a:off x="2338705" y="4220210"/>
            <a:ext cx="123698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64860" y="4253865"/>
            <a:ext cx="119507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885" y="1772920"/>
            <a:ext cx="5883275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CHT8305 Demo Kit &amp; CHT8305 Module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415745" name="Object 1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77" name="Visio" r:id="rId4" imgW="990600" imgH="1002030" progId="Visio.Drawing.11">
                  <p:embed/>
                </p:oleObj>
              </mc:Choice>
              <mc:Fallback>
                <p:oleObj name="Visio" r:id="rId4" imgW="990600" imgH="1002030" progId="Visio.Drawing.1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6077585" y="6219825"/>
            <a:ext cx="436880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1295400"/>
            <a:ext cx="44196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TH-Sensor with Single-Wire Interface  -- CHT1305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52400" y="1600200"/>
            <a:ext cx="5486400" cy="240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VCC: 2.2V to 5.5V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Average Current: 1.8uA(Typ.), 4.5uA(Max.)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Shutdown Current: 0.1uA(Typ.), 1.0uA(Max.)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Temperature Accuracy: ±0.5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over 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 to 50</a:t>
            </a:r>
            <a:r>
              <a:rPr lang="en-US" altLang="zh-CN" sz="15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Humidity Accuracy: ±3.0%RH over 20 to 80%RH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rgbClr val="FF0000"/>
                </a:solidFill>
              </a:rPr>
              <a:t>640-bit Memory available for user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rgbClr val="FF0000"/>
                </a:solidFill>
              </a:rPr>
              <a:t>Single-Wire Interface, support parasitic power supply mode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rgbClr val="FF0000"/>
                </a:solidFill>
              </a:rPr>
              <a:t>Permit to connect with CT1820 together at same bus.</a:t>
            </a:r>
            <a:endParaRPr lang="en-US" altLang="zh-CN" sz="15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Protection Cover is available option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Competitor:  </a:t>
            </a:r>
            <a:r>
              <a:rPr lang="en-US" altLang="zh-CN" sz="1500" b="1" dirty="0">
                <a:solidFill>
                  <a:schemeClr val="tx2">
                    <a:lumMod val="75000"/>
                  </a:schemeClr>
                </a:solidFill>
              </a:rPr>
              <a:t>N/A</a:t>
            </a:r>
            <a:endParaRPr lang="en-US" altLang="zh-CN" sz="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5715000" y="1295400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715000" y="2853055"/>
            <a:ext cx="342900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43600" y="1600200"/>
            <a:ext cx="3200400" cy="103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Smart HVAC System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Grain Moisture Monitor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Environment Monitor 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White Appliance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943600" y="3140710"/>
            <a:ext cx="2209800" cy="32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500" dirty="0">
                <a:solidFill>
                  <a:schemeClr val="tx2">
                    <a:lumMod val="75000"/>
                  </a:schemeClr>
                </a:solidFill>
              </a:rPr>
              <a:t>DFN-3x3-6</a:t>
            </a:r>
            <a:endParaRPr lang="en-US" altLang="zh-CN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2016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8056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8058" name="Rectangle 10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153400" y="0"/>
            <a:ext cx="990600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</a:rPr>
              <a:t>2019/02 Sample</a:t>
            </a:r>
            <a:endParaRPr lang="zh-CN" altLang="en-US" sz="1300" dirty="0">
              <a:solidFill>
                <a:srgbClr val="FF0000"/>
              </a:solidFill>
            </a:endParaRPr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33477" name="Object 5"/>
          <p:cNvGraphicFramePr>
            <a:graphicFrameLocks noChangeAspect="1"/>
          </p:cNvGraphicFramePr>
          <p:nvPr/>
        </p:nvGraphicFramePr>
        <p:xfrm>
          <a:off x="88900" y="4495800"/>
          <a:ext cx="31115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50" name="Visio" r:id="rId1" imgW="2133600" imgH="1511300" progId="Visio.Drawing.11">
                  <p:embed/>
                </p:oleObj>
              </mc:Choice>
              <mc:Fallback>
                <p:oleObj name="Visio" r:id="rId1" imgW="2133600" imgH="151130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4495800"/>
                        <a:ext cx="3111500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3480" name="Rectangle 8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33479" name="Object 7"/>
          <p:cNvGraphicFramePr>
            <a:graphicFrameLocks noChangeAspect="1"/>
          </p:cNvGraphicFramePr>
          <p:nvPr/>
        </p:nvGraphicFramePr>
        <p:xfrm>
          <a:off x="3509803" y="4572000"/>
          <a:ext cx="555799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51" name="Visio" r:id="rId3" imgW="42872025" imgH="15278100" progId="Visio.Drawing.11">
                  <p:embed/>
                </p:oleObj>
              </mc:Choice>
              <mc:Fallback>
                <p:oleObj name="Visio" r:id="rId3" imgW="42872025" imgH="15278100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803" y="4572000"/>
                        <a:ext cx="5557997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1956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52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60041" y="1628800"/>
          <a:ext cx="8604447" cy="3668344"/>
        </p:xfrm>
        <a:graphic>
          <a:graphicData uri="http://schemas.openxmlformats.org/drawingml/2006/table">
            <a:tbl>
              <a:tblPr/>
              <a:tblGrid>
                <a:gridCol w="2826642"/>
                <a:gridCol w="1967443"/>
                <a:gridCol w="1905181"/>
                <a:gridCol w="1905181"/>
              </a:tblGrid>
              <a:tr h="5372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Parameters </a:t>
                      </a:r>
                      <a:endParaRPr lang="zh-CN" sz="18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9D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CHT830x </a:t>
                      </a:r>
                      <a:endParaRPr lang="zh-CN" sz="1800" kern="10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9D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SHT2x </a:t>
                      </a:r>
                      <a:endParaRPr lang="zh-CN" sz="1800" kern="10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9DE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SHT3x </a:t>
                      </a:r>
                      <a:endParaRPr lang="zh-CN" sz="18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9DE9"/>
                    </a:solidFill>
                  </a:tcPr>
                </a:tc>
              </a:tr>
              <a:tr h="470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Standby Current (Typ./Max.)[</a:t>
                      </a:r>
                      <a:r>
                        <a:rPr lang="en-US" sz="1500" kern="100" dirty="0" err="1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nA</a:t>
                      </a: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]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100/200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150/400 </a:t>
                      </a:r>
                      <a:endParaRPr lang="zh-CN" sz="1500" kern="10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200/3000 </a:t>
                      </a:r>
                      <a:endParaRPr lang="zh-CN" sz="1500" kern="10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</a:tr>
              <a:tr h="470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Temp Variation @ 25</a:t>
                      </a:r>
                      <a:r>
                        <a:rPr lang="en-US" sz="1500" kern="100" baseline="300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o</a:t>
                      </a: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0.03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0.06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0.04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</a:tr>
              <a:tr h="470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Humidity Variation @ 50%RH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0.04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0.08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kern="100" dirty="0">
                          <a:latin typeface="Calibri" panose="020F0502020204030204"/>
                          <a:ea typeface="宋体" panose="02010600030101010101" pitchFamily="2" charset="-122"/>
                          <a:cs typeface="Times New Roman" panose="02020603050405020304"/>
                        </a:rPr>
                        <a:t>0.04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</a:tr>
              <a:tr h="4700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Slave Address (setting by AD0)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</a:tr>
              <a:tr h="6253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ALERT Feature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Yes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No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Yes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F7"/>
                    </a:solidFill>
                  </a:tcPr>
                </a:tc>
              </a:tr>
              <a:tr h="6253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Particle Sensitivity </a:t>
                      </a:r>
                      <a:endParaRPr lang="zh-CN" sz="1500" kern="10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Low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High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latin typeface="Calibri" panose="020F05020202040302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Middle </a:t>
                      </a:r>
                      <a:endParaRPr lang="zh-CN" sz="1500" kern="100" dirty="0">
                        <a:latin typeface="Calibri" panose="020F05020202040302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3427" marR="63427" marT="31713" marB="317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B"/>
                    </a:solidFill>
                  </a:tcPr>
                </a:tc>
              </a:tr>
            </a:tbl>
          </a:graphicData>
        </a:graphic>
      </p:graphicFrame>
      <p:sp>
        <p:nvSpPr>
          <p:cNvPr id="367617" name="Rectangle 1"/>
          <p:cNvSpPr>
            <a:spLocks noChangeArrowheads="1"/>
          </p:cNvSpPr>
          <p:nvPr/>
        </p:nvSpPr>
        <p:spPr bwMode="auto">
          <a:xfrm>
            <a:off x="0" y="0"/>
            <a:ext cx="54483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CHT8305 vs. SHT2x, SHT3x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416769" name="Object 1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01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71600" y="1295400"/>
            <a:ext cx="6476365" cy="544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Demo App [CT7318]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231425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4" name="Visio" r:id="rId2" imgW="990600" imgH="1002030" progId="Visio.Drawing.11">
                  <p:embed/>
                </p:oleObj>
              </mc:Choice>
              <mc:Fallback>
                <p:oleObj name="Visio" r:id="rId2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Demo App [CT1820]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56360" y="1307465"/>
            <a:ext cx="6568440" cy="552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9377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66" name="Visio" r:id="rId2" imgW="990600" imgH="1002030" progId="Visio.Drawing.11">
                  <p:embed/>
                </p:oleObj>
              </mc:Choice>
              <mc:Fallback>
                <p:oleObj name="Visio" r:id="rId2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-- Demo App [CT1710]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31595" y="1297940"/>
            <a:ext cx="6557010" cy="551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4737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90" name="Visio" r:id="rId2" imgW="990600" imgH="1002030" progId="Visio.Drawing.11">
                  <p:embed/>
                </p:oleObj>
              </mc:Choice>
              <mc:Fallback>
                <p:oleObj name="Visio" r:id="rId2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TH-Sensor  -- Demo App [CHT8305]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230401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38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95" y="1349375"/>
            <a:ext cx="695261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85915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47925" y="5257800"/>
            <a:ext cx="50546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13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3529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55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819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2300" b="1" dirty="0">
                <a:solidFill>
                  <a:schemeClr val="tx2"/>
                </a:solidFill>
                <a:latin typeface="+mj-lt"/>
                <a:ea typeface="楷体" panose="02010609060101010101" charset="-122"/>
                <a:cs typeface="Arial" panose="020B0604020202020204" pitchFamily="34" charset="0"/>
              </a:rPr>
              <a:t>Application---Server, Notebook, Desktop</a:t>
            </a:r>
            <a:endParaRPr lang="en-US" altLang="zh-CN" sz="2300" b="1" dirty="0">
              <a:solidFill>
                <a:schemeClr val="tx2"/>
              </a:solidFill>
              <a:latin typeface="+mj-lt"/>
              <a:ea typeface="楷体" panose="02010609060101010101" charset="-122"/>
              <a:cs typeface="Arial" panose="020B0604020202020204" pitchFamily="34" charset="0"/>
            </a:endParaRPr>
          </a:p>
        </p:txBody>
      </p:sp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" y="1661160"/>
            <a:ext cx="3079750" cy="5067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15" y="1524000"/>
            <a:ext cx="3819525" cy="3097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436620" y="1801495"/>
            <a:ext cx="1310640" cy="1261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CT7432  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CT7305/01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CT7318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lvl="0" eaLnBrk="0" hangingPunct="0"/>
            <a:r>
              <a:rPr lang="en-US" altLang="zh-CN" sz="1600" b="1" i="1" dirty="0">
                <a:solidFill>
                  <a:schemeClr val="tx2"/>
                </a:solidFill>
                <a:ea typeface="楷体" panose="02010609060101010101" charset="-122"/>
              </a:rPr>
              <a:t>CT7315</a:t>
            </a:r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     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CT75</a:t>
            </a:r>
            <a:endParaRPr lang="zh-CN" altLang="en-US" sz="1500" b="1" dirty="0">
              <a:solidFill>
                <a:schemeClr val="tx2"/>
              </a:solidFill>
            </a:endParaRPr>
          </a:p>
        </p:txBody>
      </p:sp>
      <p:pic>
        <p:nvPicPr>
          <p:cNvPr id="11470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33925"/>
            <a:ext cx="2847975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4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05" y="5067300"/>
            <a:ext cx="2810510" cy="11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717" name="Object 2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25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523875"/>
            <a:ext cx="25146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楷体" panose="02010609060101010101" charset="-122"/>
                <a:cs typeface="+mj-cs"/>
              </a:rPr>
              <a:t>Qualification</a:t>
            </a:r>
            <a:endParaRPr lang="en-US" altLang="zh-CN" sz="2300" b="1" dirty="0">
              <a:solidFill>
                <a:schemeClr val="accent1">
                  <a:lumMod val="50000"/>
                </a:schemeClr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149523" name="Object 19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8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80" y="1555750"/>
            <a:ext cx="3673475" cy="489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557020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85915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47925" y="5257800"/>
            <a:ext cx="50546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13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3529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55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819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sz="2300" b="1" dirty="0">
                <a:solidFill>
                  <a:schemeClr val="tx2"/>
                </a:solidFill>
                <a:latin typeface="+mj-lt"/>
                <a:ea typeface="楷体" panose="02010609060101010101" charset="-122"/>
                <a:cs typeface="Arial" panose="020B0604020202020204" pitchFamily="34" charset="0"/>
              </a:rPr>
              <a:t>Application---</a:t>
            </a:r>
            <a:r>
              <a:rPr lang="en-US" altLang="zh-CN" sz="2300" b="1" dirty="0" err="1">
                <a:solidFill>
                  <a:schemeClr val="tx2"/>
                </a:solidFill>
                <a:latin typeface="+mj-lt"/>
                <a:ea typeface="楷体" panose="02010609060101010101" charset="-122"/>
                <a:cs typeface="Arial" panose="020B0604020202020204" pitchFamily="34" charset="0"/>
              </a:rPr>
              <a:t>DataCom</a:t>
            </a:r>
            <a:endParaRPr lang="en-US" altLang="zh-CN" sz="2300" b="1" dirty="0">
              <a:solidFill>
                <a:schemeClr val="tx2"/>
              </a:solidFill>
              <a:latin typeface="+mj-lt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97605" y="1905000"/>
            <a:ext cx="1310640" cy="140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b="1" dirty="0">
                <a:solidFill>
                  <a:schemeClr val="tx2"/>
                </a:solidFill>
                <a:latin typeface="+mn-ea"/>
              </a:rPr>
              <a:t>CT7432    </a:t>
            </a:r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b="1" dirty="0">
                <a:solidFill>
                  <a:schemeClr val="tx2"/>
                </a:solidFill>
                <a:latin typeface="+mn-ea"/>
              </a:rPr>
              <a:t>CT7305/01</a:t>
            </a:r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b="1" dirty="0">
                <a:solidFill>
                  <a:schemeClr val="tx2"/>
                </a:solidFill>
                <a:latin typeface="+mn-ea"/>
              </a:rPr>
              <a:t>CT7318     </a:t>
            </a:r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b="1" dirty="0">
                <a:solidFill>
                  <a:schemeClr val="tx2"/>
                </a:solidFill>
                <a:latin typeface="+mn-ea"/>
              </a:rPr>
              <a:t>CT75</a:t>
            </a:r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b="1" dirty="0">
                <a:solidFill>
                  <a:schemeClr val="tx2"/>
                </a:solidFill>
                <a:latin typeface="+mn-ea"/>
              </a:rPr>
              <a:t>CT1705</a:t>
            </a:r>
            <a:endParaRPr lang="zh-CN" altLang="en-US" sz="1700" b="1" dirty="0">
              <a:solidFill>
                <a:schemeClr val="tx2"/>
              </a:solidFill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2209800"/>
            <a:ext cx="3406140" cy="1018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60" y="5105400"/>
            <a:ext cx="5934075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550920"/>
            <a:ext cx="4915535" cy="169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56690"/>
            <a:ext cx="2952750" cy="222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5303" name="Object 23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8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85915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47925" y="5257800"/>
            <a:ext cx="50546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13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3529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055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781925" y="525780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Application---Digital Power, UPS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pic>
        <p:nvPicPr>
          <p:cNvPr id="224261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7045"/>
            <a:ext cx="3352800" cy="2159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767205"/>
            <a:ext cx="2085975" cy="2055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0" y="4639310"/>
            <a:ext cx="3590925" cy="151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260850"/>
            <a:ext cx="2562225" cy="99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5434330"/>
            <a:ext cx="2000250" cy="1438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3436620" y="1981200"/>
            <a:ext cx="1310640" cy="1492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CT7342    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CT7305/01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CT7318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lvl="0" eaLnBrk="0" hangingPunct="0"/>
            <a:r>
              <a:rPr lang="en-US" altLang="zh-CN" sz="1600" b="1" i="1" dirty="0">
                <a:solidFill>
                  <a:schemeClr val="tx2"/>
                </a:solidFill>
                <a:ea typeface="楷体" panose="02010609060101010101" charset="-122"/>
              </a:rPr>
              <a:t>CT7315</a:t>
            </a:r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   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CT75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500" b="1" dirty="0">
                <a:solidFill>
                  <a:schemeClr val="tx2"/>
                </a:solidFill>
                <a:latin typeface="+mn-ea"/>
              </a:rPr>
              <a:t>CT1710/05 </a:t>
            </a:r>
            <a:endParaRPr lang="zh-CN" altLang="en-US" sz="1500" b="1" dirty="0">
              <a:solidFill>
                <a:schemeClr val="tx2"/>
              </a:solidFill>
            </a:endParaRPr>
          </a:p>
        </p:txBody>
      </p:sp>
      <p:graphicFrame>
        <p:nvGraphicFramePr>
          <p:cNvPr id="224278" name="Object 22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72" name="Visio" r:id="rId6" imgW="990600" imgH="1002030" progId="Visio.Drawing.11">
                  <p:embed/>
                </p:oleObj>
              </mc:Choice>
              <mc:Fallback>
                <p:oleObj name="Visio" r:id="rId6" imgW="990600" imgH="1002030" progId="Visio.Drawing.11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Application---Smart Refrigerator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00" y="1295400"/>
            <a:ext cx="8458200" cy="33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楷体" panose="02010609060101010101" charset="-122"/>
                <a:cs typeface="Arial" panose="020B0604020202020204" pitchFamily="34" charset="0"/>
              </a:rPr>
              <a:t>Smart Refrigerator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+mj-lt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605" y="1844675"/>
            <a:ext cx="1295400" cy="136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CT1710/05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CHT8303</a:t>
            </a:r>
            <a:endParaRPr lang="zh-CN" altLang="en-US" sz="1700" dirty="0">
              <a:solidFill>
                <a:schemeClr val="tx2"/>
              </a:solidFill>
            </a:endParaRPr>
          </a:p>
          <a:p>
            <a:pPr eaLnBrk="0" hangingPunct="0"/>
            <a:endParaRPr lang="en-US" altLang="zh-CN" sz="1500" b="1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70" y="1743710"/>
            <a:ext cx="2125345" cy="218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347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68" name="Visio" r:id="rId2" imgW="990600" imgH="1002030" progId="Visio.Drawing.11">
                  <p:embed/>
                </p:oleObj>
              </mc:Choice>
              <mc:Fallback>
                <p:oleObj name="Visio" r:id="rId2" imgW="990600" imgH="1002030" progId="Visio.Drawing.11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425065"/>
            <a:ext cx="1887220" cy="4100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30" y="4368165"/>
            <a:ext cx="2593340" cy="215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" y="3796030"/>
            <a:ext cx="2120900" cy="280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530"/>
            <a:ext cx="1120140" cy="230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-- Smart Farm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57400" y="1752600"/>
            <a:ext cx="699579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152400" y="2667000"/>
            <a:ext cx="1524000" cy="11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CT1820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CHT8303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9617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2" name="Visio" r:id="rId2" imgW="990600" imgH="1002030" progId="Visio.Drawing.11">
                  <p:embed/>
                </p:oleObj>
              </mc:Choice>
              <mc:Fallback>
                <p:oleObj name="Visio" r:id="rId2" imgW="990600" imgH="1002030" progId="Visio.Drawing.11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8600" y="4191000"/>
            <a:ext cx="53721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Cold-Chain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786890"/>
            <a:ext cx="5276850" cy="228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990600" y="1983105"/>
            <a:ext cx="1295400" cy="136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CT1705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CHT8303</a:t>
            </a:r>
            <a:endParaRPr lang="zh-CN" altLang="en-US" sz="1700" dirty="0">
              <a:solidFill>
                <a:schemeClr val="tx2"/>
              </a:solidFill>
            </a:endParaRPr>
          </a:p>
          <a:p>
            <a:pPr eaLnBrk="0" hangingPunct="0"/>
            <a:endParaRPr lang="en-US" altLang="zh-CN" sz="1500" b="1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9310" y="4300220"/>
            <a:ext cx="320103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6" name="Visio" r:id="rId4" imgW="990600" imgH="1002030" progId="Visio.Drawing.11">
                  <p:embed/>
                </p:oleObj>
              </mc:Choice>
              <mc:Fallback>
                <p:oleObj name="Visio" r:id="rId4" imgW="990600" imgH="1002030" progId="Visio.Drawing.11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IoT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2650" y="3429000"/>
            <a:ext cx="1295400" cy="136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CT1705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CHT8305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CHT8303</a:t>
            </a:r>
            <a:endParaRPr lang="zh-CN" altLang="en-US" sz="1700" dirty="0">
              <a:solidFill>
                <a:schemeClr val="tx2"/>
              </a:solidFill>
            </a:endParaRPr>
          </a:p>
          <a:p>
            <a:pPr eaLnBrk="0" hangingPunct="0"/>
            <a:endParaRPr lang="en-US" altLang="zh-CN" sz="1500" b="1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87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5" y="1557020"/>
            <a:ext cx="2102485" cy="15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380" y="1557020"/>
            <a:ext cx="1734185" cy="15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50" y="4004945"/>
            <a:ext cx="1579245" cy="144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/>
          <p:cNvSpPr/>
          <p:nvPr/>
        </p:nvSpPr>
        <p:spPr>
          <a:xfrm>
            <a:off x="900430" y="1771650"/>
            <a:ext cx="1295400" cy="876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700" b="1" dirty="0">
                <a:solidFill>
                  <a:schemeClr val="tx2"/>
                </a:solidFill>
                <a:latin typeface="+mn-ea"/>
              </a:rPr>
              <a:t>智能烟感、温湿度计、蓝牙音箱</a:t>
            </a:r>
            <a:endParaRPr lang="en-US" altLang="zh-CN" sz="1500" b="1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65" y="3714115"/>
            <a:ext cx="2042795" cy="202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USB Type C Cable(Smart)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81350" y="1354455"/>
            <a:ext cx="1590675" cy="78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Opportunity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CHT8305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CT712x</a:t>
            </a:r>
            <a:endParaRPr lang="en-US" altLang="zh-CN" sz="1200" b="1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2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3289935" y="2216785"/>
            <a:ext cx="5832475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-apple-system-font"/>
              </a:rPr>
              <a:t>1</a:t>
            </a:r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，内置温度和湿度传感器的智能充电线：</a:t>
            </a:r>
            <a:r>
              <a:rPr lang="en-US" altLang="zh-CN" dirty="0" err="1">
                <a:solidFill>
                  <a:srgbClr val="333333"/>
                </a:solidFill>
                <a:latin typeface="-apple-system-font"/>
              </a:rPr>
              <a:t>wibo</a:t>
            </a:r>
            <a:r>
              <a:rPr lang="en-US" altLang="zh-CN" dirty="0">
                <a:solidFill>
                  <a:srgbClr val="333333"/>
                </a:solidFill>
                <a:latin typeface="-apple-system-font"/>
              </a:rPr>
              <a:t>(USA)</a:t>
            </a:r>
            <a:endParaRPr lang="en-US" altLang="zh-CN" b="0" i="0" dirty="0">
              <a:solidFill>
                <a:srgbClr val="333333"/>
              </a:solidFill>
              <a:effectLst/>
              <a:latin typeface="-apple-system-font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914265" y="3925570"/>
            <a:ext cx="2273935" cy="138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TW" altLang="zh-CN" sz="1400" i="0" u="none" strike="noStrike" cap="none" normalizeH="0" baseline="0" dirty="0">
                <a:ln>
                  <a:noFill/>
                </a:ln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需求條件如下</a:t>
            </a: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endParaRPr kumimoji="0" lang="en-US" altLang="zh-CN" sz="9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kumimoji="0" lang="en-US" altLang="zh-CN" sz="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     </a:t>
            </a: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IC package : CSP-4</a:t>
            </a:r>
            <a:endParaRPr kumimoji="0" lang="en-US" altLang="zh-CN" sz="9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2.</a:t>
            </a:r>
            <a:r>
              <a:rPr kumimoji="0" lang="en-US" altLang="zh-CN" sz="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     </a:t>
            </a: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VCC : 2.5V~5.5V</a:t>
            </a:r>
            <a:endParaRPr kumimoji="0" lang="en-US" altLang="zh-CN" sz="9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3.</a:t>
            </a:r>
            <a:r>
              <a:rPr kumimoji="0" lang="en-US" altLang="zh-CN" sz="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     </a:t>
            </a:r>
            <a:r>
              <a:rPr kumimoji="0" lang="zh-TW" altLang="en-US" sz="1400" i="0" u="none" strike="noStrike" cap="none" normalizeH="0" baseline="0" dirty="0">
                <a:ln>
                  <a:noFill/>
                </a:ln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溫度截點</a:t>
            </a:r>
            <a:r>
              <a:rPr kumimoji="0" lang="zh-CN" altLang="en-US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: 75</a:t>
            </a:r>
            <a:r>
              <a:rPr kumimoji="0" lang="en-US" altLang="zh-TW" sz="1400" i="0" u="none" strike="noStrike" cap="none" normalizeH="0" baseline="0" dirty="0">
                <a:ln>
                  <a:noFill/>
                </a:ln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endParaRPr kumimoji="0" lang="en-US" altLang="zh-CN" sz="90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4.</a:t>
            </a:r>
            <a:r>
              <a:rPr kumimoji="0" lang="en-US" altLang="zh-CN" sz="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     </a:t>
            </a: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Active Low ( </a:t>
            </a:r>
            <a:r>
              <a:rPr kumimoji="0" lang="zh-TW" altLang="en-US" sz="1400" i="0" u="none" strike="noStrike" cap="none" normalizeH="0" baseline="0" dirty="0">
                <a:ln>
                  <a:noFill/>
                </a:ln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高溫拉</a:t>
            </a:r>
            <a:r>
              <a:rPr kumimoji="0" lang="en-US" altLang="zh-CN" sz="14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Low )</a:t>
            </a:r>
            <a:endParaRPr kumimoji="0" lang="en-US" altLang="zh-CN" sz="200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322070"/>
            <a:ext cx="2564130" cy="2631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4144645"/>
            <a:ext cx="4111625" cy="26314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304540" y="3376930"/>
            <a:ext cx="5832475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-apple-system-font"/>
              </a:rPr>
              <a:t>2</a:t>
            </a:r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，</a:t>
            </a:r>
            <a:r>
              <a:rPr lang="en-US" altLang="zh-CN" dirty="0">
                <a:solidFill>
                  <a:srgbClr val="333333"/>
                </a:solidFill>
                <a:latin typeface="-apple-system-font"/>
              </a:rPr>
              <a:t>Smart Type C Cable</a:t>
            </a:r>
            <a:endParaRPr lang="en-US" altLang="zh-CN" b="0" i="0" dirty="0">
              <a:solidFill>
                <a:srgbClr val="333333"/>
              </a:solidFill>
              <a:effectLst/>
              <a:latin typeface="-apple-system-fon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91560" y="2618740"/>
            <a:ext cx="5616575" cy="64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-apple-system-font"/>
              </a:rPr>
              <a:t> 特别之处是</a:t>
            </a:r>
            <a:r>
              <a:rPr lang="en-US" altLang="zh-CN" sz="1200" dirty="0" err="1">
                <a:solidFill>
                  <a:srgbClr val="FF0000"/>
                </a:solidFill>
                <a:latin typeface="-apple-system-font"/>
              </a:rPr>
              <a:t>wibo</a:t>
            </a:r>
            <a:r>
              <a:rPr lang="zh-CN" altLang="en-US" sz="1200" dirty="0">
                <a:solidFill>
                  <a:srgbClr val="FF0000"/>
                </a:solidFill>
                <a:latin typeface="-apple-system-font"/>
              </a:rPr>
              <a:t>内置温度和湿度传感器，当距离热源太近或充电接口有水时，也会自动停止充电，同时以红色灯光提醒用户。</a:t>
            </a:r>
            <a:r>
              <a:rPr lang="zh-CN" altLang="en-US" sz="1200" dirty="0">
                <a:solidFill>
                  <a:srgbClr val="333333"/>
                </a:solidFill>
                <a:latin typeface="-apple-system-font"/>
              </a:rPr>
              <a:t>含</a:t>
            </a:r>
            <a:r>
              <a:rPr lang="en-US" altLang="zh-CN" sz="1200" dirty="0">
                <a:solidFill>
                  <a:srgbClr val="333333"/>
                </a:solidFill>
                <a:latin typeface="-apple-system-font"/>
              </a:rPr>
              <a:t>24W QC3</a:t>
            </a:r>
            <a:r>
              <a:rPr lang="zh-CN" altLang="en-US" sz="1200" dirty="0">
                <a:solidFill>
                  <a:srgbClr val="333333"/>
                </a:solidFill>
                <a:latin typeface="-apple-system-font"/>
              </a:rPr>
              <a:t>快充头的价格是</a:t>
            </a:r>
            <a:r>
              <a:rPr lang="en-US" altLang="zh-CN" sz="1200" dirty="0">
                <a:solidFill>
                  <a:srgbClr val="333333"/>
                </a:solidFill>
                <a:latin typeface="-apple-system-font"/>
              </a:rPr>
              <a:t>36</a:t>
            </a:r>
            <a:r>
              <a:rPr lang="zh-CN" altLang="en-US" sz="1200" dirty="0">
                <a:solidFill>
                  <a:srgbClr val="333333"/>
                </a:solidFill>
                <a:latin typeface="-apple-system-font"/>
              </a:rPr>
              <a:t>美元，约合</a:t>
            </a:r>
            <a:r>
              <a:rPr lang="en-US" altLang="zh-CN" sz="1200" dirty="0">
                <a:solidFill>
                  <a:srgbClr val="333333"/>
                </a:solidFill>
                <a:latin typeface="-apple-system-font"/>
              </a:rPr>
              <a:t>248</a:t>
            </a:r>
            <a:r>
              <a:rPr lang="zh-CN" altLang="en-US" sz="1200" dirty="0">
                <a:solidFill>
                  <a:srgbClr val="333333"/>
                </a:solidFill>
                <a:latin typeface="-apple-system-font"/>
              </a:rPr>
              <a:t>元人民币，</a:t>
            </a:r>
            <a:r>
              <a:rPr lang="en-US" altLang="zh-CN" sz="1200" dirty="0">
                <a:solidFill>
                  <a:srgbClr val="333333"/>
                </a:solidFill>
                <a:latin typeface="-apple-system-font"/>
              </a:rPr>
              <a:t>2018</a:t>
            </a:r>
            <a:r>
              <a:rPr lang="zh-CN" altLang="en-US" sz="1200" dirty="0">
                <a:solidFill>
                  <a:srgbClr val="333333"/>
                </a:solidFill>
                <a:latin typeface="-apple-system-font"/>
              </a:rPr>
              <a:t>年</a:t>
            </a:r>
            <a:r>
              <a:rPr lang="en-US" altLang="zh-CN" sz="1200" dirty="0">
                <a:solidFill>
                  <a:srgbClr val="333333"/>
                </a:solidFill>
                <a:latin typeface="-apple-system-font"/>
              </a:rPr>
              <a:t>10</a:t>
            </a:r>
            <a:r>
              <a:rPr lang="zh-CN" altLang="en-US" sz="1200" dirty="0">
                <a:solidFill>
                  <a:srgbClr val="333333"/>
                </a:solidFill>
                <a:latin typeface="-apple-system-font"/>
              </a:rPr>
              <a:t>月发货。</a:t>
            </a:r>
            <a:endParaRPr lang="zh-CN" altLang="en-US" sz="1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 (Human body Temperature Monitor )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5965" y="1344295"/>
            <a:ext cx="1590675" cy="56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Opportunity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CT1711MCR</a:t>
            </a:r>
            <a:endParaRPr lang="en-US" altLang="zh-CN" sz="1200" b="1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99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1628775"/>
            <a:ext cx="2028825" cy="206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14320" y="3321050"/>
            <a:ext cx="1543050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235" y="1484630"/>
            <a:ext cx="3419475" cy="395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 (handheld two way radio)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16580" y="1576070"/>
            <a:ext cx="1590675" cy="78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Opportunity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CT7112ADNR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+mn-ea"/>
              </a:rPr>
              <a:t>CT18xxx</a:t>
            </a:r>
            <a:endParaRPr lang="en-US" altLang="zh-CN" sz="1200" b="1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006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3081020" y="3244215"/>
            <a:ext cx="6062980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-apple-system-font"/>
              </a:rPr>
              <a:t>1</a:t>
            </a:r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，中高功率无线射频需要温度监测（商务、警务、军务用）</a:t>
            </a:r>
            <a:endParaRPr lang="en-US" altLang="zh-CN" b="0" i="0" dirty="0">
              <a:solidFill>
                <a:srgbClr val="333333"/>
              </a:solidFill>
              <a:effectLst/>
              <a:latin typeface="-apple-system-fon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74670" y="4294505"/>
            <a:ext cx="5832475" cy="369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333333"/>
                </a:solidFill>
                <a:latin typeface="-apple-system-font"/>
              </a:rPr>
              <a:t>2</a:t>
            </a:r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，电池加密</a:t>
            </a:r>
            <a:endParaRPr lang="en-US" altLang="zh-CN" b="0" i="0" dirty="0">
              <a:solidFill>
                <a:srgbClr val="333333"/>
              </a:solidFill>
              <a:effectLst/>
              <a:latin typeface="-apple-system-fon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1734185"/>
            <a:ext cx="864235" cy="293497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 (UPS)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76345" y="1484630"/>
            <a:ext cx="1590675" cy="1216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Opportunity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CT1712Z2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CT75MR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+mn-ea"/>
              </a:rPr>
              <a:t>CHT8305DNR</a:t>
            </a:r>
            <a:endParaRPr lang="en-US" altLang="zh-CN" sz="1200" b="1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19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" y="1661160"/>
            <a:ext cx="3079750" cy="5067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755" y="3105150"/>
            <a:ext cx="2000250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523875"/>
            <a:ext cx="25146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Product Roadmap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2438400" y="4046855"/>
            <a:ext cx="1871980" cy="1542415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2595880" y="3908425"/>
            <a:ext cx="1656080" cy="2952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flipH="1">
            <a:off x="3962400" y="3984625"/>
            <a:ext cx="73025" cy="14478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H="1">
            <a:off x="2681605" y="3975100"/>
            <a:ext cx="71755" cy="14478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419600" y="3145155"/>
            <a:ext cx="1979930" cy="1076325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gray">
          <a:xfrm>
            <a:off x="4572000" y="3002280"/>
            <a:ext cx="1656080" cy="28702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 flipH="1">
            <a:off x="6096000" y="3073400"/>
            <a:ext cx="71755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 flipH="1">
            <a:off x="4739005" y="3073400"/>
            <a:ext cx="71120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17" name="Freeform 12"/>
          <p:cNvSpPr/>
          <p:nvPr/>
        </p:nvSpPr>
        <p:spPr bwMode="gray">
          <a:xfrm>
            <a:off x="819150" y="3289300"/>
            <a:ext cx="1771650" cy="1157605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gray">
          <a:xfrm>
            <a:off x="3080385" y="3879850"/>
            <a:ext cx="697865" cy="3079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Y2017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gray">
          <a:xfrm>
            <a:off x="5061585" y="2984500"/>
            <a:ext cx="697865" cy="3079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dirty="0">
                <a:solidFill>
                  <a:srgbClr val="FFFFFF"/>
                </a:solidFill>
                <a:latin typeface="+mn-ea"/>
              </a:rPr>
              <a:t>Y2019</a:t>
            </a:r>
            <a:endParaRPr lang="en-US" altLang="zh-CN" sz="14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>
            <a:off x="323215" y="4715510"/>
            <a:ext cx="1982470" cy="1449705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folHlink"/>
            </a:solidFill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gray">
          <a:xfrm>
            <a:off x="506730" y="4573270"/>
            <a:ext cx="1656080" cy="2857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>
                  <a:gamma/>
                  <a:shade val="38824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38824"/>
                  <a:invGamma/>
                </a:schemeClr>
              </a:gs>
            </a:gsLst>
            <a:lin ang="540000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 flipH="1">
            <a:off x="2023110" y="4644390"/>
            <a:ext cx="64135" cy="14351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4" name="AutoShape 19"/>
          <p:cNvSpPr>
            <a:spLocks noChangeArrowheads="1"/>
          </p:cNvSpPr>
          <p:nvPr/>
        </p:nvSpPr>
        <p:spPr bwMode="auto">
          <a:xfrm flipH="1">
            <a:off x="598170" y="4644390"/>
            <a:ext cx="66040" cy="143510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gray">
          <a:xfrm>
            <a:off x="779780" y="4572000"/>
            <a:ext cx="1142365" cy="3079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Y2016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23215" y="4800600"/>
            <a:ext cx="1978660" cy="129286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rIns="36000">
            <a:spAutoFit/>
          </a:bodyPr>
          <a:lstStyle/>
          <a:p>
            <a:pPr algn="l"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T-Sensor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CT7310       CT7305/01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CT7315/8    CT1820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CT75           CT1801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CT1712       CT1710/05/01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CT7112       CT7423…* 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2443480" y="4211320"/>
            <a:ext cx="1823720" cy="92329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TH-Sensor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CHT8305</a:t>
            </a:r>
            <a:endParaRPr lang="en-US" altLang="zh-CN" sz="13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CHT1305 *</a:t>
            </a:r>
            <a:endParaRPr lang="en-US" altLang="zh-CN" sz="1300" dirty="0">
              <a:solidFill>
                <a:srgbClr val="000000"/>
              </a:solidFill>
              <a:latin typeface="+mn-ea"/>
            </a:endParaRPr>
          </a:p>
          <a:p>
            <a:pPr algn="l" eaLnBrk="0" hangingPunct="0"/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CHT8430 *</a:t>
            </a:r>
            <a:endParaRPr lang="en-US" altLang="zh-CN" sz="13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4419600" y="3346450"/>
            <a:ext cx="2057400" cy="69278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Gas-Sensor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CG9508 *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  <a:p>
            <a:pPr eaLnBrk="0" hangingPunct="0"/>
            <a:r>
              <a:rPr lang="en-US" altLang="zh-CN" sz="1200" dirty="0">
                <a:solidFill>
                  <a:srgbClr val="000000"/>
                </a:solidFill>
                <a:latin typeface="+mn-ea"/>
              </a:rPr>
              <a:t>CG9510 *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9" name="Freeform 3"/>
          <p:cNvSpPr/>
          <p:nvPr/>
        </p:nvSpPr>
        <p:spPr bwMode="gray">
          <a:xfrm>
            <a:off x="5316220" y="1484630"/>
            <a:ext cx="1847850" cy="1155700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AutoShape 8"/>
          <p:cNvSpPr>
            <a:spLocks noChangeArrowheads="1"/>
          </p:cNvSpPr>
          <p:nvPr/>
        </p:nvSpPr>
        <p:spPr bwMode="auto">
          <a:xfrm>
            <a:off x="6553200" y="2306955"/>
            <a:ext cx="2438400" cy="1482090"/>
          </a:xfrm>
          <a:prstGeom prst="roundRect">
            <a:avLst>
              <a:gd name="adj" fmla="val 4690"/>
            </a:avLst>
          </a:prstGeom>
          <a:noFill/>
          <a:ln w="5715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6200000" scaled="1"/>
              <a:tileRect/>
            </a:gradFill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39" name="AutoShape 9"/>
          <p:cNvSpPr>
            <a:spLocks noChangeArrowheads="1"/>
          </p:cNvSpPr>
          <p:nvPr/>
        </p:nvSpPr>
        <p:spPr bwMode="gray">
          <a:xfrm>
            <a:off x="6954520" y="2164080"/>
            <a:ext cx="1656080" cy="28702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6200000" scaled="1"/>
            <a:tileRect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40" name="AutoShape 10"/>
          <p:cNvSpPr>
            <a:spLocks noChangeArrowheads="1"/>
          </p:cNvSpPr>
          <p:nvPr/>
        </p:nvSpPr>
        <p:spPr bwMode="auto">
          <a:xfrm flipH="1">
            <a:off x="8402320" y="2235200"/>
            <a:ext cx="71755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41" name="AutoShape 11"/>
          <p:cNvSpPr>
            <a:spLocks noChangeArrowheads="1"/>
          </p:cNvSpPr>
          <p:nvPr/>
        </p:nvSpPr>
        <p:spPr bwMode="auto">
          <a:xfrm flipH="1">
            <a:off x="7106920" y="2235200"/>
            <a:ext cx="71120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>
              <a:latin typeface="+mn-ea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gray">
          <a:xfrm>
            <a:off x="7444105" y="2146300"/>
            <a:ext cx="697865" cy="3079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dirty="0">
                <a:solidFill>
                  <a:srgbClr val="FFFFFF"/>
                </a:solidFill>
                <a:latin typeface="+mn-ea"/>
              </a:rPr>
              <a:t>Y2020</a:t>
            </a:r>
            <a:endParaRPr lang="en-US" altLang="zh-CN" sz="14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6553200" y="2425065"/>
            <a:ext cx="2339340" cy="124650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Combo-Sensor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T+H+Gas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T+H+Pressure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T+T+Pressue+Gas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  <a:p>
            <a:pPr eaLnBrk="0" hangingPunct="0"/>
            <a:r>
              <a:rPr lang="en-US" altLang="zh-CN" sz="1500" dirty="0">
                <a:solidFill>
                  <a:srgbClr val="000000"/>
                </a:solidFill>
                <a:latin typeface="+mn-ea"/>
              </a:rPr>
              <a:t>CGHT3xxx</a:t>
            </a:r>
            <a:endParaRPr lang="en-US" altLang="zh-CN" sz="15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4" name="Freeform 3"/>
          <p:cNvSpPr/>
          <p:nvPr/>
        </p:nvSpPr>
        <p:spPr bwMode="gray">
          <a:xfrm>
            <a:off x="3105150" y="2286000"/>
            <a:ext cx="1847850" cy="1155700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0" scaled="0"/>
          </a:gradFill>
          <a:ln w="12700">
            <a:noFill/>
            <a:prstDash val="solid"/>
            <a:round/>
          </a:ln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2483485" y="5734050"/>
            <a:ext cx="1747520" cy="2152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800" dirty="0">
                <a:solidFill>
                  <a:srgbClr val="000000"/>
                </a:solidFill>
                <a:latin typeface="+mn-ea"/>
              </a:rPr>
              <a:t>*available by 2019/Q1</a:t>
            </a:r>
            <a:endParaRPr lang="en-US" altLang="zh-CN" sz="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86080" y="6309360"/>
            <a:ext cx="1747520" cy="2152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800" dirty="0">
                <a:solidFill>
                  <a:srgbClr val="000000"/>
                </a:solidFill>
                <a:latin typeface="+mj-lt"/>
                <a:ea typeface="楷体" panose="02010609060101010101" charset="-122"/>
              </a:rPr>
              <a:t>*available by 2018/Q3</a:t>
            </a:r>
            <a:endParaRPr lang="en-US" altLang="zh-CN" sz="800" dirty="0">
              <a:solidFill>
                <a:srgbClr val="000000"/>
              </a:solidFill>
              <a:latin typeface="+mj-lt"/>
              <a:ea typeface="楷体" panose="02010609060101010101" charset="-122"/>
            </a:endParaRPr>
          </a:p>
        </p:txBody>
      </p:sp>
      <p:graphicFrame>
        <p:nvGraphicFramePr>
          <p:cNvPr id="82968" name="Object 24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3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4500245" y="4437380"/>
            <a:ext cx="1747520" cy="2152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800" dirty="0">
                <a:solidFill>
                  <a:srgbClr val="000000"/>
                </a:solidFill>
                <a:latin typeface="+mn-ea"/>
              </a:rPr>
              <a:t>*available by 2019/Q4</a:t>
            </a:r>
            <a:endParaRPr lang="en-US" altLang="zh-CN" sz="800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  <p:transition spd="slow">
    <p:pull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 (Power Meter)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6145" y="1700530"/>
            <a:ext cx="3744595" cy="1008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b="1" dirty="0">
                <a:solidFill>
                  <a:schemeClr val="tx2"/>
                </a:solidFill>
                <a:latin typeface="+mn-ea"/>
              </a:rPr>
              <a:t>Opportunity</a:t>
            </a:r>
            <a:r>
              <a:rPr lang="zh-CN" altLang="en-US" sz="1700" b="1" dirty="0">
                <a:solidFill>
                  <a:schemeClr val="tx2"/>
                </a:solidFill>
                <a:latin typeface="+mn-ea"/>
              </a:rPr>
              <a:t>：</a:t>
            </a:r>
            <a:endParaRPr lang="en-US" altLang="zh-CN" sz="1700" b="1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zh-CN" altLang="en-US" sz="1400" b="1" dirty="0">
                <a:solidFill>
                  <a:schemeClr val="tx2"/>
                </a:solidFill>
                <a:latin typeface="+mn-ea"/>
              </a:rPr>
              <a:t>接线端子测温</a:t>
            </a:r>
            <a:r>
              <a:rPr lang="zh-CN" altLang="en-US" sz="1400" dirty="0">
                <a:solidFill>
                  <a:schemeClr val="tx2"/>
                </a:solidFill>
                <a:latin typeface="+mn-ea"/>
              </a:rPr>
              <a:t>：</a:t>
            </a:r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CT1712Z2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b="1" dirty="0">
                <a:solidFill>
                  <a:schemeClr val="tx2"/>
                </a:solidFill>
                <a:latin typeface="+mn-ea"/>
              </a:rPr>
              <a:t>CHT8305DNR</a:t>
            </a:r>
            <a:endParaRPr lang="en-US" altLang="zh-CN" sz="1200" b="1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41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630"/>
            <a:ext cx="3343275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120" y="3060065"/>
            <a:ext cx="3076575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Application –  (</a:t>
            </a:r>
            <a:r>
              <a:rPr lang="en-US" altLang="zh-CN" sz="2300" b="1" dirty="0" err="1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Gas&amp;Water</a:t>
            </a: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 Meter)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52315" y="1412875"/>
            <a:ext cx="1590675" cy="1431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700" dirty="0">
                <a:solidFill>
                  <a:schemeClr val="tx2"/>
                </a:solidFill>
                <a:latin typeface="+mn-ea"/>
              </a:rPr>
              <a:t>Opportunity</a:t>
            </a:r>
            <a:endParaRPr lang="en-US" altLang="zh-CN" sz="17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CT75DNR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CT7112ADNR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endParaRPr lang="en-US" altLang="zh-CN" sz="1400" dirty="0">
              <a:solidFill>
                <a:schemeClr val="tx2"/>
              </a:solidFill>
              <a:latin typeface="+mn-ea"/>
            </a:endParaRPr>
          </a:p>
          <a:p>
            <a:pPr eaLnBrk="0" hangingPunct="0"/>
            <a:r>
              <a:rPr lang="en-US" altLang="zh-CN" sz="1400" dirty="0">
                <a:solidFill>
                  <a:schemeClr val="tx2"/>
                </a:solidFill>
                <a:latin typeface="+mn-ea"/>
              </a:rPr>
              <a:t>CT1801Z</a:t>
            </a:r>
            <a:endParaRPr lang="en-US" altLang="zh-CN" sz="1400" dirty="0">
              <a:solidFill>
                <a:schemeClr val="tx2"/>
              </a:solidFill>
              <a:latin typeface="+mn-ea"/>
            </a:endParaRPr>
          </a:p>
        </p:txBody>
      </p:sp>
      <p:graphicFrame>
        <p:nvGraphicFramePr>
          <p:cNvPr id="238593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68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1437640"/>
            <a:ext cx="2254250" cy="243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4220845"/>
            <a:ext cx="2254250" cy="207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55" y="3500755"/>
            <a:ext cx="3076575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698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Partner</a:t>
            </a:r>
            <a:endParaRPr lang="en-US" altLang="zh-CN" sz="2300" b="1" i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63395" y="2575560"/>
            <a:ext cx="1151890" cy="92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7945" y="2718435"/>
            <a:ext cx="2808605" cy="63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37569" name="Object 1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4" name="Visio" r:id="rId3" imgW="990600" imgH="1002030" progId="Visio.Drawing.11">
                  <p:embed/>
                </p:oleObj>
              </mc:Choice>
              <mc:Fallback>
                <p:oleObj name="Visio" r:id="rId3" imgW="990600" imgH="1002030" progId="Visio.Drawing.11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3695" y="6271895"/>
            <a:ext cx="508635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0020" y="6219825"/>
            <a:ext cx="508635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329055"/>
            <a:ext cx="9144000" cy="141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chemeClr val="accent1">
                    <a:lumMod val="50000"/>
                  </a:schemeClr>
                </a:solidFill>
                <a:latin typeface="+mj-lt"/>
                <a:ea typeface="华文楷体" panose="02010600040101010101" charset="-122"/>
                <a:cs typeface="Arial" panose="020B0604020202020204" pitchFamily="34" charset="0"/>
              </a:rPr>
              <a:t>All sensors are based same architecture, T-Sensor is the basic, H-</a:t>
            </a:r>
            <a:r>
              <a:rPr lang="en-US" altLang="zh-CN" sz="1500" dirty="0">
                <a:solidFill>
                  <a:schemeClr val="accent1">
                    <a:lumMod val="50000"/>
                  </a:schemeClr>
                </a:solidFill>
                <a:ea typeface="华文楷体" panose="02010600040101010101" charset="-122"/>
                <a:cs typeface="Arial" panose="020B0604020202020204" pitchFamily="34" charset="0"/>
              </a:rPr>
              <a:t>Sensor</a:t>
            </a:r>
            <a:r>
              <a:rPr lang="en-US" altLang="zh-CN" sz="1500" dirty="0">
                <a:solidFill>
                  <a:schemeClr val="accent1">
                    <a:lumMod val="50000"/>
                  </a:schemeClr>
                </a:solidFill>
                <a:latin typeface="+mj-lt"/>
                <a:ea typeface="华文楷体" panose="02010600040101010101" charset="-122"/>
                <a:cs typeface="Arial" panose="020B0604020202020204" pitchFamily="34" charset="0"/>
              </a:rPr>
              <a:t> and P-Sensor  need T compensation, G-Sensor need both T &amp; H compensation.</a:t>
            </a:r>
            <a:endParaRPr lang="en-US" altLang="zh-CN" sz="1500" dirty="0">
              <a:solidFill>
                <a:schemeClr val="accent1">
                  <a:lumMod val="50000"/>
                </a:schemeClr>
              </a:solidFill>
              <a:latin typeface="+mj-lt"/>
              <a:ea typeface="华文楷体" panose="02010600040101010101" charset="-122"/>
              <a:cs typeface="Arial" panose="020B0604020202020204" pitchFamily="34" charset="0"/>
            </a:endParaRPr>
          </a:p>
          <a:p>
            <a:endParaRPr lang="en-US" altLang="zh-CN" b="1" i="1" dirty="0">
              <a:solidFill>
                <a:schemeClr val="accent1">
                  <a:lumMod val="5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Arial" panose="020B0604020202020204" pitchFamily="34" charset="0"/>
            </a:endParaRPr>
          </a:p>
          <a:p>
            <a:r>
              <a:rPr lang="en-US" altLang="zh-CN" b="1" i="1" dirty="0">
                <a:solidFill>
                  <a:schemeClr val="accent1">
                    <a:lumMod val="5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Arial" panose="020B0604020202020204" pitchFamily="34" charset="0"/>
              </a:rPr>
              <a:t>		</a:t>
            </a:r>
            <a:endParaRPr lang="en-US" altLang="zh-CN" b="1" i="1" dirty="0">
              <a:solidFill>
                <a:schemeClr val="accent1">
                  <a:lumMod val="50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ea typeface="华文楷体" panose="02010600040101010101" charset="-122"/>
                <a:cs typeface="Arial" panose="020B0604020202020204" pitchFamily="34" charset="0"/>
              </a:rPr>
              <a:t>(Transducer)           +           (High Precision ADC)     +      (100% Calibration) 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  <a:ea typeface="华文楷体" panose="02010600040101010101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4185" y="5052695"/>
            <a:ext cx="526415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55900" y="3124200"/>
          <a:ext cx="1620500" cy="2479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96" name="Visio" r:id="rId1" imgW="4432300" imgH="6540500" progId="Visio.Drawing.11">
                  <p:embed/>
                </p:oleObj>
              </mc:Choice>
              <mc:Fallback>
                <p:oleObj name="Visio" r:id="rId1" imgW="4432300" imgH="6540500" progId="Visio.Drawing.11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00" y="3124200"/>
                        <a:ext cx="1620500" cy="24796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115" y="5943600"/>
            <a:ext cx="289433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Finger Cap with integrated micro hotplate</a:t>
            </a:r>
            <a:r>
              <a:rPr lang="zh-CN" altLang="en-US" sz="1600" dirty="0"/>
              <a:t>℗</a:t>
            </a:r>
            <a:endParaRPr lang="zh-CN" altLang="en-US" sz="16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581400"/>
            <a:ext cx="3362960" cy="179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81400" y="5957570"/>
            <a:ext cx="2082165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Customized ADC with Filter </a:t>
            </a:r>
            <a:r>
              <a:rPr lang="zh-CN" altLang="en-US" sz="1600" dirty="0"/>
              <a:t>℗</a:t>
            </a:r>
            <a:endParaRPr lang="zh-CN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5957570"/>
            <a:ext cx="176403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/>
              <a:t>Fast Calibration for MP</a:t>
            </a:r>
            <a:r>
              <a:rPr lang="zh-CN" altLang="en-US" sz="1600" dirty="0"/>
              <a:t>℗</a:t>
            </a:r>
            <a:endParaRPr lang="zh-CN" altLang="en-US" sz="1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7230" y="3257550"/>
            <a:ext cx="100457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8330" y="4495800"/>
            <a:ext cx="1093470" cy="109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j-lt"/>
                <a:ea typeface="楷体" panose="02010609060101010101" charset="-122"/>
                <a:cs typeface="+mj-cs"/>
              </a:rPr>
              <a:t>Product Architecture</a:t>
            </a:r>
            <a:endParaRPr lang="en-US" altLang="zh-CN" sz="2300" b="1" dirty="0">
              <a:solidFill>
                <a:schemeClr val="tx2"/>
              </a:solidFill>
              <a:latin typeface="+mj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202792" name="Object 40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97" name="Visio" r:id="rId6" imgW="990600" imgH="1002030" progId="Visio.Drawing.11">
                  <p:embed/>
                </p:oleObj>
              </mc:Choice>
              <mc:Fallback>
                <p:oleObj name="Visio" r:id="rId6" imgW="990600" imgH="1002030" progId="Visio.Drawing.11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94" name="Rectangle 4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202793" name="Object 41"/>
          <p:cNvGraphicFramePr>
            <a:graphicFrameLocks noChangeAspect="1"/>
          </p:cNvGraphicFramePr>
          <p:nvPr/>
        </p:nvGraphicFramePr>
        <p:xfrm>
          <a:off x="6588224" y="3380039"/>
          <a:ext cx="2555776" cy="1960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98" name="Visio" r:id="rId8" imgW="16583025" imgH="12744450" progId="Visio.Drawing.11">
                  <p:embed/>
                </p:oleObj>
              </mc:Choice>
              <mc:Fallback>
                <p:oleObj name="Visio" r:id="rId8" imgW="16583025" imgH="12744450" progId="Visio.Drawing.11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3380039"/>
                        <a:ext cx="2555776" cy="19608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 txBox="1"/>
          <p:nvPr>
            <p:custDataLst>
              <p:tags r:id="rId1"/>
            </p:custDataLst>
          </p:nvPr>
        </p:nvSpPr>
        <p:spPr bwMode="auto">
          <a:xfrm>
            <a:off x="184150" y="2251710"/>
            <a:ext cx="4171950" cy="2905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defRPr/>
            </a:pPr>
            <a:r>
              <a:rPr kumimoji="0" lang="en-US" altLang="zh-CN" sz="23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楷体" panose="02010609060101010101" charset="-122"/>
                <a:cs typeface="+mn-cs"/>
              </a:rPr>
              <a:t>Patents by 2019.Q1:</a:t>
            </a:r>
            <a:endParaRPr kumimoji="0" lang="en-US" altLang="zh-CN" sz="23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楷体" panose="02010609060101010101" charset="-122"/>
                <a:cs typeface="+mn-cs"/>
              </a:rPr>
              <a:t>Application, 52;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楷体" panose="02010609060101010101" charset="-122"/>
                <a:cs typeface="+mn-cs"/>
              </a:rPr>
              <a:t>Grant, 21.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楷体" panose="02010609060101010101" charset="-122"/>
              <a:cs typeface="+mn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00245" y="3153410"/>
            <a:ext cx="2230755" cy="3444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3845" y="2628900"/>
            <a:ext cx="2382520" cy="317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470" y="1960245"/>
            <a:ext cx="2293620" cy="305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j-lt"/>
                <a:ea typeface="楷体" panose="02010609060101010101" charset="-122"/>
                <a:cs typeface="+mj-cs"/>
              </a:rPr>
              <a:t>Patents</a:t>
            </a:r>
            <a:endParaRPr lang="en-US" altLang="zh-CN" sz="2300" b="1" dirty="0">
              <a:solidFill>
                <a:schemeClr val="tx2"/>
              </a:solidFill>
              <a:latin typeface="+mj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9" name="Object 40"/>
          <p:cNvGraphicFramePr>
            <a:graphicFrameLocks noChangeAspect="1"/>
          </p:cNvGraphicFramePr>
          <p:nvPr/>
        </p:nvGraphicFramePr>
        <p:xfrm>
          <a:off x="0" y="0"/>
          <a:ext cx="6000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58" name="Visio" r:id="rId5" imgW="990600" imgH="1002030" progId="Visio.Drawing.11">
                  <p:embed/>
                </p:oleObj>
              </mc:Choice>
              <mc:Fallback>
                <p:oleObj name="Visio" r:id="rId5" imgW="990600" imgH="1002030" progId="Visio.Drawing.11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00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730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T-Sensor  Products List</a:t>
            </a:r>
            <a:endParaRPr lang="en-US" altLang="zh-CN" sz="2300" b="1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7504" y="1299292"/>
          <a:ext cx="8892478" cy="551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1080120"/>
                <a:gridCol w="864096"/>
                <a:gridCol w="1224136"/>
                <a:gridCol w="1584176"/>
                <a:gridCol w="3203846"/>
              </a:tblGrid>
              <a:tr h="25291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PN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VCC (V)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Accuracy (</a:t>
                      </a:r>
                      <a:r>
                        <a:rPr lang="en-US" altLang="zh-CN" sz="10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altLang="zh-C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C)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Channel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CT7302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2.5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/>
                        <a:t>±0.2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DFN-3x3-8, SOT-23-5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30956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CT7318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3.0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  / 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+ 1* Remote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SOP-8, MSOP-8, DFN-3x3-8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25291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CT7112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1.75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DFN-1.6x1.6-6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30956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CT7423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2.7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±1.5 / 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+ 3* Remote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SOP-8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50832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1.75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SOP-8, MSOP-8, DFN-3x3-8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CT7035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Analog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SOT-23, SC70-5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CT7451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1.75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+ 1* Remote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DFN-2x2-8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CT7481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SMBus/I</a:t>
                      </a:r>
                      <a:r>
                        <a:rPr lang="en-US" altLang="zh-CN" sz="1000" baseline="30000" dirty="0"/>
                        <a:t>2</a:t>
                      </a:r>
                      <a:r>
                        <a:rPr lang="en-US" altLang="zh-CN" sz="1000" dirty="0"/>
                        <a:t>C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1.75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+ 2* Remote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MSOP-10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CT1801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4.5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CT1820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TO-92, TO-92S, TO-92S-2, SOT-23, MSOP-8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CT1820HT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CT1820B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CT1820S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CT1830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CT1701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3.0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SOT-23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CT1705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SOT-23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CT1710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TO-92, SOT-23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CT1712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2.5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TO-92S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CT1712HT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Single-Wire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2.5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TO-92S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CT1711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±0.1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SOT-23</a:t>
                      </a:r>
                      <a:endParaRPr lang="zh-CN" altLang="en-US" sz="1000" dirty="0"/>
                    </a:p>
                  </a:txBody>
                  <a:tcPr anchor="ctr"/>
                </a:tc>
              </a:tr>
              <a:tr h="18380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CT1720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S-Wire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1.8 to 5.5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±1.0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 * Local </a:t>
                      </a:r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SOT-23</a:t>
                      </a:r>
                      <a:endParaRPr lang="zh-CN" altLang="en-US" sz="10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13697" name="Object 1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29" name="Visio" r:id="rId1" imgW="990600" imgH="1002030" progId="Visio.Drawing.11">
                  <p:embed/>
                </p:oleObj>
              </mc:Choice>
              <mc:Fallback>
                <p:oleObj name="Visio" r:id="rId1" imgW="990600" imgH="1002030" progId="Visio.Drawing.11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0325" y="6123940"/>
            <a:ext cx="42037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人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95400"/>
            <a:ext cx="6588125" cy="349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VCC: 1.8V to 5.5V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rgbClr val="FF0000"/>
                </a:solidFill>
              </a:rPr>
              <a:t>Accuracy: ±0.1</a:t>
            </a:r>
            <a:r>
              <a:rPr lang="en-US" altLang="zh-CN" sz="1700" baseline="30000" dirty="0">
                <a:solidFill>
                  <a:srgbClr val="FF0000"/>
                </a:solidFill>
              </a:rPr>
              <a:t>o</a:t>
            </a:r>
            <a:r>
              <a:rPr lang="en-US" altLang="zh-CN" sz="1700" dirty="0">
                <a:solidFill>
                  <a:srgbClr val="FF0000"/>
                </a:solidFill>
              </a:rPr>
              <a:t>C over 30 to 45</a:t>
            </a:r>
            <a:r>
              <a:rPr lang="en-US" altLang="zh-CN" sz="1700" baseline="30000" dirty="0">
                <a:solidFill>
                  <a:srgbClr val="FF0000"/>
                </a:solidFill>
              </a:rPr>
              <a:t>o</a:t>
            </a:r>
            <a:r>
              <a:rPr lang="en-US" altLang="zh-CN" sz="1700" dirty="0">
                <a:solidFill>
                  <a:srgbClr val="FF0000"/>
                </a:solidFill>
              </a:rPr>
              <a:t>C</a:t>
            </a:r>
            <a:endParaRPr lang="en-US" altLang="zh-CN" sz="17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Temperature Range: -50 to 150</a:t>
            </a:r>
            <a:r>
              <a:rPr lang="en-US" altLang="zh-CN" sz="17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Resolution: ±0.00390625</a:t>
            </a:r>
            <a:r>
              <a:rPr lang="en-US" altLang="zh-CN" sz="17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C (17-bit ADC)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Conversion time: 120ms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Average Current: 4.5uA (1 time/s)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Standby Current: 10nA(Typ.), 30nA(Max.) [&lt;50</a:t>
            </a:r>
            <a:r>
              <a:rPr lang="en-US" altLang="zh-CN" sz="1700" baseline="30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C]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S-Wire Interface (Lite 1-Wire interface) 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Compatible with ISO10993.5/10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Improved Heat Conduction Performance for Metal Can Package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Application: Human Body Measurement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Package: MCLGA-3x3-4</a:t>
            </a:r>
            <a:endParaRPr lang="en-US" altLang="zh-CN" sz="17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Competitors: </a:t>
            </a:r>
            <a:r>
              <a:rPr lang="en-US" altLang="zh-CN" sz="1700" b="1" dirty="0">
                <a:solidFill>
                  <a:schemeClr val="tx2">
                    <a:lumMod val="50000"/>
                  </a:schemeClr>
                </a:solidFill>
              </a:rPr>
              <a:t>N/A</a:t>
            </a:r>
            <a:endParaRPr lang="en-US" altLang="zh-CN" sz="17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±0.1</a:t>
            </a:r>
            <a:r>
              <a:rPr lang="en-US" altLang="zh-CN" sz="2300" b="1" i="1" u="sng" baseline="30000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o</a:t>
            </a:r>
            <a:r>
              <a:rPr lang="en-US" altLang="zh-CN" sz="2300" b="1" i="1" u="sng" dirty="0">
                <a:solidFill>
                  <a:schemeClr val="tx2"/>
                </a:solidFill>
                <a:latin typeface="+mn-lt"/>
                <a:ea typeface="楷体" panose="02010609060101010101" charset="-122"/>
                <a:cs typeface="+mj-cs"/>
              </a:rPr>
              <a:t>C T-Sensor with S-Wire Interface:  CT1711</a:t>
            </a:r>
            <a:endParaRPr lang="en-US" altLang="zh-CN" sz="2300" b="1" i="1" u="sng" dirty="0">
              <a:solidFill>
                <a:schemeClr val="tx2"/>
              </a:solidFill>
              <a:latin typeface="+mn-lt"/>
              <a:ea typeface="楷体" panose="02010609060101010101" charset="-122"/>
              <a:cs typeface="+mj-cs"/>
            </a:endParaRPr>
          </a:p>
        </p:txBody>
      </p:sp>
      <p:sp>
        <p:nvSpPr>
          <p:cNvPr id="254978" name="Rectangle 2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68645" name="Rectangle 5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368644" name="Object 4"/>
          <p:cNvGraphicFramePr>
            <a:graphicFrameLocks noChangeAspect="1"/>
          </p:cNvGraphicFramePr>
          <p:nvPr/>
        </p:nvGraphicFramePr>
        <p:xfrm>
          <a:off x="6876256" y="1484784"/>
          <a:ext cx="2177469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0" name="Visio" r:id="rId1" imgW="2237105" imgH="1559560" progId="Visio.Drawing.11">
                  <p:embed/>
                </p:oleObj>
              </mc:Choice>
              <mc:Fallback>
                <p:oleObj name="Visio" r:id="rId1" imgW="2237105" imgH="1559560" progId="Visio.Drawing.11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4221" r="55360"/>
                      <a:stretch>
                        <a:fillRect/>
                      </a:stretch>
                    </p:blipFill>
                    <p:spPr bwMode="auto">
                      <a:xfrm>
                        <a:off x="6876256" y="1484784"/>
                        <a:ext cx="2177469" cy="22322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960995" y="3933190"/>
            <a:ext cx="924560" cy="708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PIN1: VCC</a:t>
            </a:r>
            <a:endParaRPr lang="en-US" altLang="zh-CN" sz="1000" dirty="0"/>
          </a:p>
          <a:p>
            <a:r>
              <a:rPr lang="en-US" altLang="zh-CN" sz="1000" dirty="0"/>
              <a:t>PIN2: GND</a:t>
            </a:r>
            <a:endParaRPr lang="en-US" altLang="zh-CN" sz="1000" dirty="0"/>
          </a:p>
          <a:p>
            <a:r>
              <a:rPr lang="en-US" altLang="zh-CN" sz="1000" dirty="0"/>
              <a:t>PIN3: DIO</a:t>
            </a:r>
            <a:endParaRPr lang="en-US" altLang="zh-CN" sz="1000" dirty="0"/>
          </a:p>
          <a:p>
            <a:r>
              <a:rPr lang="en-US" altLang="zh-CN" sz="1000" dirty="0"/>
              <a:t>PIN4: </a:t>
            </a:r>
            <a:r>
              <a:rPr lang="en-US" altLang="zh-CN" sz="1000" dirty="0" err="1"/>
              <a:t>GNDM</a:t>
            </a:r>
            <a:endParaRPr lang="zh-CN" altLang="en-US" sz="10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5" y="5142230"/>
            <a:ext cx="424878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0" y="0"/>
            <a:ext cx="54483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4705729" y="4725144"/>
          <a:ext cx="4416103" cy="2060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1" name="Visio" r:id="rId4" imgW="31375350" imgH="14639925" progId="Visio.Drawing.11">
                  <p:embed/>
                </p:oleObj>
              </mc:Choice>
              <mc:Fallback>
                <p:oleObj name="Visio" r:id="rId4" imgW="31375350" imgH="14639925" progId="Visio.Drawing.11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729" y="4725144"/>
                        <a:ext cx="4416103" cy="20608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676" name="Object 4"/>
          <p:cNvGraphicFramePr>
            <a:graphicFrameLocks noChangeAspect="1"/>
          </p:cNvGraphicFramePr>
          <p:nvPr/>
        </p:nvGraphicFramePr>
        <p:xfrm>
          <a:off x="0" y="0"/>
          <a:ext cx="596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72" name="Visio" r:id="rId6" imgW="990600" imgH="1002030" progId="Visio.Drawing.11">
                  <p:embed/>
                </p:oleObj>
              </mc:Choice>
              <mc:Fallback>
                <p:oleObj name="Visio" r:id="rId6" imgW="990600" imgH="1002030" progId="Visio.Drawing.11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690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458"/>
  <p:tag name="KSO_WM_UNIT_TYPE" val="f"/>
  <p:tag name="KSO_WM_UNIT_INDEX" val="1"/>
  <p:tag name="KSO_WM_UNIT_ID" val="custom160458_20*f*1"/>
  <p:tag name="KSO_WM_UNIT_CLEAR" val="1"/>
  <p:tag name="KSO_WM_UNIT_LAYERLEVEL" val="1"/>
  <p:tag name="KSO_WM_UNIT_VALUE" val="120"/>
  <p:tag name="KSO_WM_UNIT_HIGHLIGHT" val="0"/>
  <p:tag name="KSO_WM_UNIT_COMPATIBLE" val="0"/>
  <p:tag name="KSO_WM_UNIT_PRESET_TEXT_INDEX" val="4"/>
  <p:tag name="KSO_WM_UNIT_PRESET_TEXT_LEN" val="57"/>
</p:tagLst>
</file>

<file path=ppt/theme/theme1.xml><?xml version="1.0" encoding="utf-8"?>
<a:theme xmlns:a="http://schemas.openxmlformats.org/drawingml/2006/main" name="Office 主题">
  <a:themeElements>
    <a:clrScheme name="Office 主题 3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699DE9"/>
      </a:accent1>
      <a:accent2>
        <a:srgbClr val="EFB049"/>
      </a:accent2>
      <a:accent3>
        <a:srgbClr val="FFFFFF"/>
      </a:accent3>
      <a:accent4>
        <a:srgbClr val="000000"/>
      </a:accent4>
      <a:accent5>
        <a:srgbClr val="B9CCF2"/>
      </a:accent5>
      <a:accent6>
        <a:srgbClr val="D99F41"/>
      </a:accent6>
      <a:hlink>
        <a:srgbClr val="7476DC"/>
      </a:hlink>
      <a:folHlink>
        <a:srgbClr val="9AC664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4EE6"/>
        </a:accent1>
        <a:accent2>
          <a:srgbClr val="69BFF9"/>
        </a:accent2>
        <a:accent3>
          <a:srgbClr val="FFFFFF"/>
        </a:accent3>
        <a:accent4>
          <a:srgbClr val="000000"/>
        </a:accent4>
        <a:accent5>
          <a:srgbClr val="BBB2F0"/>
        </a:accent5>
        <a:accent6>
          <a:srgbClr val="5EADE2"/>
        </a:accent6>
        <a:hlink>
          <a:srgbClr val="D17FB6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FB049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D99F41"/>
        </a:accent6>
        <a:hlink>
          <a:srgbClr val="7476DC"/>
        </a:hlink>
        <a:folHlink>
          <a:srgbClr val="9AC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14954</Words>
  <Application>WPS 演示</Application>
  <PresentationFormat>全屏显示(4:3)</PresentationFormat>
  <Paragraphs>1425</Paragraphs>
  <Slides>52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99</vt:i4>
      </vt:variant>
      <vt:variant>
        <vt:lpstr>幻灯片标题</vt:lpstr>
      </vt:variant>
      <vt:variant>
        <vt:i4>52</vt:i4>
      </vt:variant>
    </vt:vector>
  </HeadingPairs>
  <TitlesOfParts>
    <vt:vector size="172" baseType="lpstr">
      <vt:lpstr>Arial</vt:lpstr>
      <vt:lpstr>宋体</vt:lpstr>
      <vt:lpstr>Wingdings</vt:lpstr>
      <vt:lpstr>Wingdings</vt:lpstr>
      <vt:lpstr>Arial</vt:lpstr>
      <vt:lpstr>Verdana</vt:lpstr>
      <vt:lpstr>Calibri</vt:lpstr>
      <vt:lpstr>楷体</vt:lpstr>
      <vt:lpstr>华文楷体</vt:lpstr>
      <vt:lpstr>Times New Roman</vt:lpstr>
      <vt:lpstr>微软雅黑</vt:lpstr>
      <vt:lpstr>Arial Unicode MS</vt:lpstr>
      <vt:lpstr>Calibri</vt:lpstr>
      <vt:lpstr>Times New Roman</vt:lpstr>
      <vt:lpstr>-apple-system-font</vt:lpstr>
      <vt:lpstr>Segoe Print</vt:lpstr>
      <vt:lpstr>PMingLiU</vt:lpstr>
      <vt:lpstr>PMingLiU-ExtB</vt:lpstr>
      <vt:lpstr>Office 主题</vt:lpstr>
      <vt:lpstr>Office theme</vt:lpstr>
      <vt:lpstr>Office theme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Visio.Drawing.11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Pages>53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Peter Wang</dc:creator>
  <cp:lastModifiedBy>liminghui</cp:lastModifiedBy>
  <cp:revision>5</cp:revision>
  <dcterms:created xsi:type="dcterms:W3CDTF">2021-02-05T07:52:58Z</dcterms:created>
  <dcterms:modified xsi:type="dcterms:W3CDTF">2021-02-05T11:15:20Z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